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6"/>
  </p:notesMasterIdLst>
  <p:sldIdLst>
    <p:sldId id="256" r:id="rId3"/>
    <p:sldId id="298" r:id="rId4"/>
    <p:sldId id="294" r:id="rId5"/>
    <p:sldId id="299" r:id="rId6"/>
    <p:sldId id="300" r:id="rId7"/>
    <p:sldId id="258" r:id="rId8"/>
    <p:sldId id="301" r:id="rId9"/>
    <p:sldId id="302" r:id="rId10"/>
    <p:sldId id="303" r:id="rId11"/>
    <p:sldId id="304" r:id="rId12"/>
    <p:sldId id="259" r:id="rId13"/>
    <p:sldId id="291" r:id="rId14"/>
    <p:sldId id="283" r:id="rId15"/>
    <p:sldId id="305" r:id="rId16"/>
    <p:sldId id="306" r:id="rId17"/>
    <p:sldId id="307" r:id="rId18"/>
    <p:sldId id="308" r:id="rId19"/>
    <p:sldId id="309" r:id="rId20"/>
    <p:sldId id="310" r:id="rId21"/>
    <p:sldId id="261" r:id="rId22"/>
    <p:sldId id="311" r:id="rId23"/>
    <p:sldId id="312" r:id="rId24"/>
    <p:sldId id="263" r:id="rId25"/>
    <p:sldId id="285" r:id="rId26"/>
    <p:sldId id="314" r:id="rId27"/>
    <p:sldId id="286" r:id="rId28"/>
    <p:sldId id="264" r:id="rId29"/>
    <p:sldId id="265" r:id="rId30"/>
    <p:sldId id="284" r:id="rId31"/>
    <p:sldId id="313" r:id="rId32"/>
    <p:sldId id="329" r:id="rId33"/>
    <p:sldId id="266" r:id="rId34"/>
    <p:sldId id="327" r:id="rId35"/>
    <p:sldId id="324" r:id="rId36"/>
    <p:sldId id="325" r:id="rId37"/>
    <p:sldId id="326" r:id="rId38"/>
    <p:sldId id="269" r:id="rId39"/>
    <p:sldId id="267" r:id="rId40"/>
    <p:sldId id="270" r:id="rId41"/>
    <p:sldId id="275" r:id="rId42"/>
    <p:sldId id="276" r:id="rId43"/>
    <p:sldId id="277" r:id="rId44"/>
    <p:sldId id="281" r:id="rId45"/>
    <p:sldId id="280" r:id="rId46"/>
    <p:sldId id="293" r:id="rId47"/>
    <p:sldId id="315" r:id="rId48"/>
    <p:sldId id="278" r:id="rId49"/>
    <p:sldId id="328" r:id="rId50"/>
    <p:sldId id="282" r:id="rId51"/>
    <p:sldId id="316" r:id="rId52"/>
    <p:sldId id="271" r:id="rId53"/>
    <p:sldId id="317" r:id="rId54"/>
    <p:sldId id="273" r:id="rId55"/>
    <p:sldId id="297" r:id="rId56"/>
    <p:sldId id="318" r:id="rId57"/>
    <p:sldId id="319" r:id="rId58"/>
    <p:sldId id="279" r:id="rId59"/>
    <p:sldId id="320" r:id="rId60"/>
    <p:sldId id="321" r:id="rId61"/>
    <p:sldId id="330" r:id="rId62"/>
    <p:sldId id="292" r:id="rId63"/>
    <p:sldId id="322" r:id="rId64"/>
    <p:sldId id="323"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3A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761" autoAdjust="0"/>
  </p:normalViewPr>
  <p:slideViewPr>
    <p:cSldViewPr snapToGrid="0">
      <p:cViewPr varScale="1">
        <p:scale>
          <a:sx n="54" d="100"/>
          <a:sy n="54" d="100"/>
        </p:scale>
        <p:origin x="111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290005-1255-49A3-9EBC-50D479858B9A}" type="datetimeFigureOut">
              <a:rPr lang="en-US" smtClean="0"/>
              <a:t>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E534F7-FE4F-4D2A-8D9A-BF7F3ACDB7E0}" type="slidenum">
              <a:rPr lang="en-US" smtClean="0"/>
              <a:t>‹#›</a:t>
            </a:fld>
            <a:endParaRPr lang="en-US"/>
          </a:p>
        </p:txBody>
      </p:sp>
    </p:spTree>
    <p:extLst>
      <p:ext uri="{BB962C8B-B14F-4D97-AF65-F5344CB8AC3E}">
        <p14:creationId xmlns:p14="http://schemas.microsoft.com/office/powerpoint/2010/main" val="1884070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1CCEEA-212A-445A-B5B9-3AEB50B92E92}" type="slidenum">
              <a:rPr lang="en-US" smtClean="0"/>
              <a:t>2</a:t>
            </a:fld>
            <a:endParaRPr lang="en-US"/>
          </a:p>
        </p:txBody>
      </p:sp>
    </p:spTree>
    <p:extLst>
      <p:ext uri="{BB962C8B-B14F-4D97-AF65-F5344CB8AC3E}">
        <p14:creationId xmlns:p14="http://schemas.microsoft.com/office/powerpoint/2010/main" val="4257358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when this type of ICMP message is sent</a:t>
            </a:r>
          </a:p>
        </p:txBody>
      </p:sp>
      <p:sp>
        <p:nvSpPr>
          <p:cNvPr id="4" name="Slide Number Placeholder 3"/>
          <p:cNvSpPr>
            <a:spLocks noGrp="1"/>
          </p:cNvSpPr>
          <p:nvPr>
            <p:ph type="sldNum" sz="quarter" idx="5"/>
          </p:nvPr>
        </p:nvSpPr>
        <p:spPr/>
        <p:txBody>
          <a:bodyPr/>
          <a:lstStyle/>
          <a:p>
            <a:fld id="{3E1CCEEA-212A-445A-B5B9-3AEB50B92E92}" type="slidenum">
              <a:rPr lang="en-US" smtClean="0"/>
              <a:t>52</a:t>
            </a:fld>
            <a:endParaRPr lang="en-US" dirty="0"/>
          </a:p>
        </p:txBody>
      </p:sp>
    </p:spTree>
    <p:extLst>
      <p:ext uri="{BB962C8B-B14F-4D97-AF65-F5344CB8AC3E}">
        <p14:creationId xmlns:p14="http://schemas.microsoft.com/office/powerpoint/2010/main" val="686645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they are set, after the attack is successful, the malicious router will receive the ping packet, but the kernel of the malicious router detects that the sender should send its packet directly to 10.9.0.11, so it sends out an ICMP redirect message (you can see it from the printout by the ping command). That changes the route cache from 10.9.0.111 back to 10.9.0.11. Therefore, to prevent this from happening, we have to ask the malicious router not to send out such ICMP redirect messages. Setting those parameters to zero achieves this purpose.</a:t>
            </a:r>
          </a:p>
        </p:txBody>
      </p:sp>
      <p:sp>
        <p:nvSpPr>
          <p:cNvPr id="4" name="Slide Number Placeholder 3"/>
          <p:cNvSpPr>
            <a:spLocks noGrp="1"/>
          </p:cNvSpPr>
          <p:nvPr>
            <p:ph type="sldNum" sz="quarter" idx="10"/>
          </p:nvPr>
        </p:nvSpPr>
        <p:spPr/>
        <p:txBody>
          <a:bodyPr/>
          <a:lstStyle/>
          <a:p>
            <a:fld id="{D0E534F7-FE4F-4D2A-8D9A-BF7F3ACDB7E0}" type="slidenum">
              <a:rPr lang="en-US" smtClean="0"/>
              <a:t>54</a:t>
            </a:fld>
            <a:endParaRPr lang="en-US"/>
          </a:p>
        </p:txBody>
      </p:sp>
    </p:spTree>
    <p:extLst>
      <p:ext uri="{BB962C8B-B14F-4D97-AF65-F5344CB8AC3E}">
        <p14:creationId xmlns:p14="http://schemas.microsoft.com/office/powerpoint/2010/main" val="3446438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1CCEEA-212A-445A-B5B9-3AEB50B92E92}" type="slidenum">
              <a:rPr lang="en-US" smtClean="0"/>
              <a:t>56</a:t>
            </a:fld>
            <a:endParaRPr lang="en-US" dirty="0"/>
          </a:p>
        </p:txBody>
      </p:sp>
    </p:spTree>
    <p:extLst>
      <p:ext uri="{BB962C8B-B14F-4D97-AF65-F5344CB8AC3E}">
        <p14:creationId xmlns:p14="http://schemas.microsoft.com/office/powerpoint/2010/main" val="1475014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the ICMP protocol, ICMP redirect message should contain a data section</a:t>
            </a:r>
          </a:p>
          <a:p>
            <a:r>
              <a:rPr lang="en-US" dirty="0"/>
              <a:t>that includes a copy of the entire IP header, plus at least the first eight bytes of data from the</a:t>
            </a:r>
          </a:p>
          <a:p>
            <a:r>
              <a:rPr lang="en-US" dirty="0"/>
              <a:t>IP packet that caused the redirect message. The data section is used by the host to see which</a:t>
            </a:r>
          </a:p>
          <a:p>
            <a:r>
              <a:rPr lang="en-US" dirty="0"/>
              <a:t>packet has caused the error message, so the recipient can know which route should be updated.</a:t>
            </a:r>
          </a:p>
          <a:p>
            <a:r>
              <a:rPr lang="en-US" dirty="0"/>
              <a:t>Moreover, on Ubuntu 20.04, the recipient of the ICMP redirect message will verify whether the</a:t>
            </a:r>
          </a:p>
          <a:p>
            <a:r>
              <a:rPr lang="en-US" dirty="0"/>
              <a:t>packet information enclosed in the data part is consistent with the packets that were sent out. If</a:t>
            </a:r>
          </a:p>
          <a:p>
            <a:r>
              <a:rPr lang="en-US" dirty="0"/>
              <a:t>not, the message will be dropped.</a:t>
            </a:r>
          </a:p>
        </p:txBody>
      </p:sp>
      <p:sp>
        <p:nvSpPr>
          <p:cNvPr id="4" name="Slide Number Placeholder 3"/>
          <p:cNvSpPr>
            <a:spLocks noGrp="1"/>
          </p:cNvSpPr>
          <p:nvPr>
            <p:ph type="sldNum" sz="quarter" idx="5"/>
          </p:nvPr>
        </p:nvSpPr>
        <p:spPr/>
        <p:txBody>
          <a:bodyPr/>
          <a:lstStyle/>
          <a:p>
            <a:fld id="{3E1CCEEA-212A-445A-B5B9-3AEB50B92E92}" type="slidenum">
              <a:rPr lang="en-US" smtClean="0"/>
              <a:t>58</a:t>
            </a:fld>
            <a:endParaRPr lang="en-US" dirty="0"/>
          </a:p>
        </p:txBody>
      </p:sp>
    </p:spTree>
    <p:extLst>
      <p:ext uri="{BB962C8B-B14F-4D97-AF65-F5344CB8AC3E}">
        <p14:creationId xmlns:p14="http://schemas.microsoft.com/office/powerpoint/2010/main" val="2693662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diagram to explain how the NAT works. There are several level of private networks in this diagram, each one has a NAT server. </a:t>
            </a:r>
          </a:p>
          <a:p>
            <a:r>
              <a:rPr lang="en-US" dirty="0" err="1"/>
              <a:t>Iptables</a:t>
            </a:r>
            <a:r>
              <a:rPr lang="en-US" dirty="0"/>
              <a:t> –t </a:t>
            </a:r>
            <a:r>
              <a:rPr lang="en-US" dirty="0" err="1"/>
              <a:t>nat</a:t>
            </a:r>
            <a:r>
              <a:rPr lang="en-US" dirty="0"/>
              <a:t> –A POSTROUTING –j MASQUERADE –o eth0</a:t>
            </a:r>
          </a:p>
        </p:txBody>
      </p:sp>
      <p:sp>
        <p:nvSpPr>
          <p:cNvPr id="4" name="Slide Number Placeholder 3"/>
          <p:cNvSpPr>
            <a:spLocks noGrp="1"/>
          </p:cNvSpPr>
          <p:nvPr>
            <p:ph type="sldNum" sz="quarter" idx="5"/>
          </p:nvPr>
        </p:nvSpPr>
        <p:spPr/>
        <p:txBody>
          <a:bodyPr/>
          <a:lstStyle/>
          <a:p>
            <a:fld id="{3E1CCEEA-212A-445A-B5B9-3AEB50B92E92}" type="slidenum">
              <a:rPr lang="en-US" smtClean="0"/>
              <a:t>62</a:t>
            </a:fld>
            <a:endParaRPr lang="en-US" dirty="0"/>
          </a:p>
        </p:txBody>
      </p:sp>
    </p:spTree>
    <p:extLst>
      <p:ext uri="{BB962C8B-B14F-4D97-AF65-F5344CB8AC3E}">
        <p14:creationId xmlns:p14="http://schemas.microsoft.com/office/powerpoint/2010/main" val="3466292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field of the IP header</a:t>
            </a:r>
          </a:p>
        </p:txBody>
      </p:sp>
      <p:sp>
        <p:nvSpPr>
          <p:cNvPr id="4" name="Slide Number Placeholder 3"/>
          <p:cNvSpPr>
            <a:spLocks noGrp="1"/>
          </p:cNvSpPr>
          <p:nvPr>
            <p:ph type="sldNum" sz="quarter" idx="5"/>
          </p:nvPr>
        </p:nvSpPr>
        <p:spPr/>
        <p:txBody>
          <a:bodyPr/>
          <a:lstStyle/>
          <a:p>
            <a:fld id="{3E1CCEEA-212A-445A-B5B9-3AEB50B92E92}" type="slidenum">
              <a:rPr lang="en-US" smtClean="0"/>
              <a:t>5</a:t>
            </a:fld>
            <a:endParaRPr lang="en-US" dirty="0"/>
          </a:p>
        </p:txBody>
      </p:sp>
    </p:spTree>
    <p:extLst>
      <p:ext uri="{BB962C8B-B14F-4D97-AF65-F5344CB8AC3E}">
        <p14:creationId xmlns:p14="http://schemas.microsoft.com/office/powerpoint/2010/main" val="3161699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traceroute works</a:t>
            </a:r>
          </a:p>
        </p:txBody>
      </p:sp>
      <p:sp>
        <p:nvSpPr>
          <p:cNvPr id="4" name="Slide Number Placeholder 3"/>
          <p:cNvSpPr>
            <a:spLocks noGrp="1"/>
          </p:cNvSpPr>
          <p:nvPr>
            <p:ph type="sldNum" sz="quarter" idx="5"/>
          </p:nvPr>
        </p:nvSpPr>
        <p:spPr/>
        <p:txBody>
          <a:bodyPr/>
          <a:lstStyle/>
          <a:p>
            <a:fld id="{3E1CCEEA-212A-445A-B5B9-3AEB50B92E92}" type="slidenum">
              <a:rPr lang="en-US" smtClean="0"/>
              <a:t>7</a:t>
            </a:fld>
            <a:endParaRPr lang="en-US" dirty="0"/>
          </a:p>
        </p:txBody>
      </p:sp>
    </p:spTree>
    <p:extLst>
      <p:ext uri="{BB962C8B-B14F-4D97-AF65-F5344CB8AC3E}">
        <p14:creationId xmlns:p14="http://schemas.microsoft.com/office/powerpoint/2010/main" val="1282651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30000" dirty="0"/>
              <a:t>st</a:t>
            </a:r>
            <a:r>
              <a:rPr lang="en-US" dirty="0"/>
              <a:t> fragment: Bytes=1500 (1480+20), ID=333, offset=0, Flag=1</a:t>
            </a:r>
          </a:p>
          <a:p>
            <a:r>
              <a:rPr lang="en-US" dirty="0"/>
              <a:t>2</a:t>
            </a:r>
            <a:r>
              <a:rPr lang="en-US" baseline="30000" dirty="0"/>
              <a:t>nd</a:t>
            </a:r>
            <a:r>
              <a:rPr lang="en-US" dirty="0"/>
              <a:t> fragment: Bytes=1500 (1480+20), ID=333, offset=185, Flag=1</a:t>
            </a:r>
          </a:p>
          <a:p>
            <a:r>
              <a:rPr lang="en-US" dirty="0"/>
              <a:t>3</a:t>
            </a:r>
            <a:r>
              <a:rPr lang="en-US" baseline="30000" dirty="0"/>
              <a:t>rd</a:t>
            </a:r>
            <a:r>
              <a:rPr lang="en-US" dirty="0"/>
              <a:t> fragment</a:t>
            </a:r>
            <a:r>
              <a:rPr lang="en-US"/>
              <a:t>: Bytes=1040 (1020+20</a:t>
            </a:r>
            <a:r>
              <a:rPr lang="en-US" dirty="0"/>
              <a:t>), ID=333, offset=370, Flag=0</a:t>
            </a:r>
          </a:p>
        </p:txBody>
      </p:sp>
      <p:sp>
        <p:nvSpPr>
          <p:cNvPr id="4" name="Slide Number Placeholder 3"/>
          <p:cNvSpPr>
            <a:spLocks noGrp="1"/>
          </p:cNvSpPr>
          <p:nvPr>
            <p:ph type="sldNum" sz="quarter" idx="10"/>
          </p:nvPr>
        </p:nvSpPr>
        <p:spPr/>
        <p:txBody>
          <a:bodyPr/>
          <a:lstStyle/>
          <a:p>
            <a:fld id="{D0E534F7-FE4F-4D2A-8D9A-BF7F3ACDB7E0}" type="slidenum">
              <a:rPr lang="en-US" smtClean="0"/>
              <a:t>13</a:t>
            </a:fld>
            <a:endParaRPr lang="en-US"/>
          </a:p>
        </p:txBody>
      </p:sp>
    </p:spTree>
    <p:extLst>
      <p:ext uri="{BB962C8B-B14F-4D97-AF65-F5344CB8AC3E}">
        <p14:creationId xmlns:p14="http://schemas.microsoft.com/office/powerpoint/2010/main" val="3682838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&gt;&gt;&gt; </a:t>
            </a:r>
            <a:r>
              <a:rPr lang="en-US" dirty="0" err="1"/>
              <a:t>pkt</a:t>
            </a:r>
            <a:r>
              <a:rPr lang="en-US" dirty="0"/>
              <a:t>=IP(</a:t>
            </a:r>
            <a:r>
              <a:rPr lang="en-US" dirty="0" err="1"/>
              <a:t>dst</a:t>
            </a:r>
            <a:r>
              <a:rPr lang="en-US" dirty="0"/>
              <a:t>='10.0.2.134')/ICMP()/('X'*60000)</a:t>
            </a:r>
          </a:p>
          <a:p>
            <a:r>
              <a:rPr lang="en-US" dirty="0"/>
              <a:t>&gt;&gt;&gt; send(fragment(</a:t>
            </a:r>
            <a:r>
              <a:rPr lang="en-US" dirty="0" err="1"/>
              <a:t>pkt</a:t>
            </a:r>
            <a:r>
              <a:rPr lang="en-US" dirty="0"/>
              <a:t>))</a:t>
            </a:r>
          </a:p>
          <a:p>
            <a:endParaRPr lang="en-US" dirty="0"/>
          </a:p>
          <a:p>
            <a:r>
              <a:rPr lang="en-US" dirty="0"/>
              <a:t>Change 60000 to 70000 to see</a:t>
            </a:r>
            <a:r>
              <a:rPr lang="en-US" baseline="0" dirty="0"/>
              <a:t> the difference</a:t>
            </a:r>
            <a:endParaRPr lang="en-US" dirty="0"/>
          </a:p>
        </p:txBody>
      </p:sp>
      <p:sp>
        <p:nvSpPr>
          <p:cNvPr id="4" name="Slide Number Placeholder 3"/>
          <p:cNvSpPr>
            <a:spLocks noGrp="1"/>
          </p:cNvSpPr>
          <p:nvPr>
            <p:ph type="sldNum" sz="quarter" idx="10"/>
          </p:nvPr>
        </p:nvSpPr>
        <p:spPr/>
        <p:txBody>
          <a:bodyPr/>
          <a:lstStyle/>
          <a:p>
            <a:fld id="{D0E534F7-FE4F-4D2A-8D9A-BF7F3ACDB7E0}" type="slidenum">
              <a:rPr lang="en-US" smtClean="0"/>
              <a:t>20</a:t>
            </a:fld>
            <a:endParaRPr lang="en-US"/>
          </a:p>
        </p:txBody>
      </p:sp>
    </p:spTree>
    <p:extLst>
      <p:ext uri="{BB962C8B-B14F-4D97-AF65-F5344CB8AC3E}">
        <p14:creationId xmlns:p14="http://schemas.microsoft.com/office/powerpoint/2010/main" val="1339273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200.23.16.0/21-</a:t>
            </a:r>
            <a:r>
              <a:rPr lang="en-US" baseline="0" dirty="0"/>
              <a:t> </a:t>
            </a:r>
            <a:r>
              <a:rPr lang="en-US" b="1" baseline="0" dirty="0">
                <a:solidFill>
                  <a:srgbClr val="FF0000"/>
                </a:solidFill>
              </a:rPr>
              <a:t>1001000.00010110.00010</a:t>
            </a:r>
            <a:r>
              <a:rPr lang="en-US" baseline="0" dirty="0"/>
              <a:t>000</a:t>
            </a:r>
          </a:p>
          <a:p>
            <a:pPr marL="228600" indent="-228600">
              <a:buAutoNum type="arabicPeriod"/>
            </a:pPr>
            <a:r>
              <a:rPr lang="en-US" baseline="0" dirty="0"/>
              <a:t>200.23.24.0/24- </a:t>
            </a:r>
            <a:r>
              <a:rPr lang="en-US" b="1" baseline="0" dirty="0"/>
              <a:t>1001000.00010110.00011000</a:t>
            </a:r>
          </a:p>
          <a:p>
            <a:pPr marL="228600" indent="-228600">
              <a:buAutoNum type="arabicPeriod"/>
            </a:pPr>
            <a:r>
              <a:rPr lang="en-US" baseline="0" dirty="0"/>
              <a:t>200.23.24.0/21- </a:t>
            </a:r>
            <a:r>
              <a:rPr lang="en-US" b="1" baseline="0" dirty="0"/>
              <a:t>1001000.00010110.00011</a:t>
            </a:r>
            <a:r>
              <a:rPr lang="en-US" baseline="0" dirty="0"/>
              <a:t>000</a:t>
            </a:r>
          </a:p>
          <a:p>
            <a:pPr marL="228600" indent="-228600">
              <a:buAutoNum type="arabicPeriod"/>
            </a:pPr>
            <a:endParaRPr lang="en-US" baseline="0" dirty="0"/>
          </a:p>
          <a:p>
            <a:pPr marL="228600" indent="-228600">
              <a:buAutoNum type="arabicPeriod"/>
            </a:pPr>
            <a:r>
              <a:rPr lang="en-US" dirty="0"/>
              <a:t>200.23.22.161 interface 0</a:t>
            </a:r>
          </a:p>
          <a:p>
            <a:pPr marL="228600" indent="-228600">
              <a:buAutoNum type="arabicPeriod"/>
            </a:pPr>
            <a:r>
              <a:rPr lang="en-US" dirty="0"/>
              <a:t>200.23.24.170 interface 1</a:t>
            </a:r>
          </a:p>
        </p:txBody>
      </p:sp>
      <p:sp>
        <p:nvSpPr>
          <p:cNvPr id="4" name="Slide Number Placeholder 3"/>
          <p:cNvSpPr>
            <a:spLocks noGrp="1"/>
          </p:cNvSpPr>
          <p:nvPr>
            <p:ph type="sldNum" sz="quarter" idx="10"/>
          </p:nvPr>
        </p:nvSpPr>
        <p:spPr/>
        <p:txBody>
          <a:bodyPr/>
          <a:lstStyle/>
          <a:p>
            <a:fld id="{D0E534F7-FE4F-4D2A-8D9A-BF7F3ACDB7E0}" type="slidenum">
              <a:rPr lang="en-US" smtClean="0"/>
              <a:t>26</a:t>
            </a:fld>
            <a:endParaRPr lang="en-US"/>
          </a:p>
        </p:txBody>
      </p:sp>
    </p:spTree>
    <p:extLst>
      <p:ext uri="{BB962C8B-B14F-4D97-AF65-F5344CB8AC3E}">
        <p14:creationId xmlns:p14="http://schemas.microsoft.com/office/powerpoint/2010/main" val="3628144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routes</a:t>
            </a:r>
            <a:r>
              <a:rPr lang="en-US" baseline="0" dirty="0"/>
              <a:t> on 10.0.2.3 to provide route to 192.168.60.0/24. There is no need to provide route on 192.168.60.2 to 10.0.2.0/24 as 192.168.60.128 is the </a:t>
            </a:r>
            <a:r>
              <a:rPr lang="en-US" baseline="0"/>
              <a:t>default router</a:t>
            </a:r>
            <a:endParaRPr lang="en-US" dirty="0"/>
          </a:p>
        </p:txBody>
      </p:sp>
      <p:sp>
        <p:nvSpPr>
          <p:cNvPr id="4" name="Slide Number Placeholder 3"/>
          <p:cNvSpPr>
            <a:spLocks noGrp="1"/>
          </p:cNvSpPr>
          <p:nvPr>
            <p:ph type="sldNum" sz="quarter" idx="10"/>
          </p:nvPr>
        </p:nvSpPr>
        <p:spPr/>
        <p:txBody>
          <a:bodyPr/>
          <a:lstStyle/>
          <a:p>
            <a:fld id="{D0E534F7-FE4F-4D2A-8D9A-BF7F3ACDB7E0}" type="slidenum">
              <a:rPr lang="en-US" smtClean="0"/>
              <a:t>28</a:t>
            </a:fld>
            <a:endParaRPr lang="en-US"/>
          </a:p>
        </p:txBody>
      </p:sp>
    </p:spTree>
    <p:extLst>
      <p:ext uri="{BB962C8B-B14F-4D97-AF65-F5344CB8AC3E}">
        <p14:creationId xmlns:p14="http://schemas.microsoft.com/office/powerpoint/2010/main" val="909081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ip</a:t>
            </a:r>
            <a:r>
              <a:rPr lang="en-US" dirty="0"/>
              <a:t> </a:t>
            </a:r>
            <a:r>
              <a:rPr lang="en-US" dirty="0" err="1"/>
              <a:t>tuntap</a:t>
            </a:r>
            <a:r>
              <a:rPr lang="en-US" dirty="0"/>
              <a:t> add mode </a:t>
            </a:r>
            <a:r>
              <a:rPr lang="en-US" dirty="0" err="1"/>
              <a:t>tun</a:t>
            </a:r>
            <a:r>
              <a:rPr lang="en-US" dirty="0"/>
              <a:t> dev tun0</a:t>
            </a:r>
          </a:p>
          <a:p>
            <a:r>
              <a:rPr lang="en-US" dirty="0"/>
              <a:t># </a:t>
            </a:r>
            <a:r>
              <a:rPr lang="en-US" dirty="0" err="1"/>
              <a:t>ip</a:t>
            </a:r>
            <a:r>
              <a:rPr lang="en-US" dirty="0"/>
              <a:t> </a:t>
            </a:r>
            <a:r>
              <a:rPr lang="en-US" dirty="0" err="1"/>
              <a:t>addr</a:t>
            </a:r>
            <a:r>
              <a:rPr lang="en-US" dirty="0"/>
              <a:t> add 192.168.70.11/24 dev tun0</a:t>
            </a:r>
          </a:p>
          <a:p>
            <a:r>
              <a:rPr lang="en-US" dirty="0"/>
              <a:t># </a:t>
            </a:r>
            <a:r>
              <a:rPr lang="en-US" dirty="0" err="1"/>
              <a:t>ip</a:t>
            </a:r>
            <a:r>
              <a:rPr lang="en-US" dirty="0"/>
              <a:t> link set dev tun0 up</a:t>
            </a:r>
          </a:p>
          <a:p>
            <a:endParaRPr lang="en-US" dirty="0"/>
          </a:p>
        </p:txBody>
      </p:sp>
      <p:sp>
        <p:nvSpPr>
          <p:cNvPr id="4" name="Slide Number Placeholder 3"/>
          <p:cNvSpPr>
            <a:spLocks noGrp="1"/>
          </p:cNvSpPr>
          <p:nvPr>
            <p:ph type="sldNum" sz="quarter" idx="10"/>
          </p:nvPr>
        </p:nvSpPr>
        <p:spPr/>
        <p:txBody>
          <a:bodyPr/>
          <a:lstStyle/>
          <a:p>
            <a:fld id="{D0E534F7-FE4F-4D2A-8D9A-BF7F3ACDB7E0}" type="slidenum">
              <a:rPr lang="en-US" smtClean="0"/>
              <a:t>36</a:t>
            </a:fld>
            <a:endParaRPr lang="en-US"/>
          </a:p>
        </p:txBody>
      </p:sp>
    </p:spTree>
    <p:extLst>
      <p:ext uri="{BB962C8B-B14F-4D97-AF65-F5344CB8AC3E}">
        <p14:creationId xmlns:p14="http://schemas.microsoft.com/office/powerpoint/2010/main" val="156157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the routing entries on the three VMs </a:t>
            </a:r>
            <a:r>
              <a:rPr lang="en-US"/>
              <a:t>are correct</a:t>
            </a:r>
          </a:p>
        </p:txBody>
      </p:sp>
      <p:sp>
        <p:nvSpPr>
          <p:cNvPr id="4" name="Slide Number Placeholder 3"/>
          <p:cNvSpPr>
            <a:spLocks noGrp="1"/>
          </p:cNvSpPr>
          <p:nvPr>
            <p:ph type="sldNum" sz="quarter" idx="10"/>
          </p:nvPr>
        </p:nvSpPr>
        <p:spPr/>
        <p:txBody>
          <a:bodyPr/>
          <a:lstStyle/>
          <a:p>
            <a:fld id="{D0E534F7-FE4F-4D2A-8D9A-BF7F3ACDB7E0}" type="slidenum">
              <a:rPr lang="en-US" smtClean="0"/>
              <a:t>37</a:t>
            </a:fld>
            <a:endParaRPr lang="en-US"/>
          </a:p>
        </p:txBody>
      </p:sp>
    </p:spTree>
    <p:extLst>
      <p:ext uri="{BB962C8B-B14F-4D97-AF65-F5344CB8AC3E}">
        <p14:creationId xmlns:p14="http://schemas.microsoft.com/office/powerpoint/2010/main" val="83456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71749-9180-4AF2-9CA8-007FD143B2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89FECB-4B11-449A-A094-0169BF9B78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44E3B2-1AF4-4FB3-8ACD-B2884B4A02E2}"/>
              </a:ext>
            </a:extLst>
          </p:cNvPr>
          <p:cNvSpPr>
            <a:spLocks noGrp="1"/>
          </p:cNvSpPr>
          <p:nvPr>
            <p:ph type="dt" sz="half" idx="10"/>
          </p:nvPr>
        </p:nvSpPr>
        <p:spPr/>
        <p:txBody>
          <a:bodyPr/>
          <a:lstStyle/>
          <a:p>
            <a:fld id="{D5053A8D-4699-4BAE-A1B2-EFB97E323317}" type="datetimeFigureOut">
              <a:rPr lang="en-US" smtClean="0"/>
              <a:t>2/20/2023</a:t>
            </a:fld>
            <a:endParaRPr lang="en-US"/>
          </a:p>
        </p:txBody>
      </p:sp>
      <p:sp>
        <p:nvSpPr>
          <p:cNvPr id="5" name="Footer Placeholder 4">
            <a:extLst>
              <a:ext uri="{FF2B5EF4-FFF2-40B4-BE49-F238E27FC236}">
                <a16:creationId xmlns:a16="http://schemas.microsoft.com/office/drawing/2014/main" id="{56CF1ED7-B48C-4E54-9476-FD8FE88D67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3B799-AD7A-4F8E-BD69-CB84A5800F00}"/>
              </a:ext>
            </a:extLst>
          </p:cNvPr>
          <p:cNvSpPr>
            <a:spLocks noGrp="1"/>
          </p:cNvSpPr>
          <p:nvPr>
            <p:ph type="sldNum" sz="quarter" idx="12"/>
          </p:nvPr>
        </p:nvSpPr>
        <p:spPr/>
        <p:txBody>
          <a:bodyPr/>
          <a:lstStyle/>
          <a:p>
            <a:fld id="{8BA524C6-3263-444C-9215-CFDB9665BA1F}" type="slidenum">
              <a:rPr lang="en-US" smtClean="0"/>
              <a:t>‹#›</a:t>
            </a:fld>
            <a:endParaRPr lang="en-US"/>
          </a:p>
        </p:txBody>
      </p:sp>
    </p:spTree>
    <p:extLst>
      <p:ext uri="{BB962C8B-B14F-4D97-AF65-F5344CB8AC3E}">
        <p14:creationId xmlns:p14="http://schemas.microsoft.com/office/powerpoint/2010/main" val="994823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AD64-7562-4218-8233-CAEDB87476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4E22A6-BB1C-4D18-B941-42C6ED5C90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415C62-898E-4E4F-B18B-F5BF2141E467}"/>
              </a:ext>
            </a:extLst>
          </p:cNvPr>
          <p:cNvSpPr>
            <a:spLocks noGrp="1"/>
          </p:cNvSpPr>
          <p:nvPr>
            <p:ph type="dt" sz="half" idx="10"/>
          </p:nvPr>
        </p:nvSpPr>
        <p:spPr/>
        <p:txBody>
          <a:bodyPr/>
          <a:lstStyle/>
          <a:p>
            <a:fld id="{D5053A8D-4699-4BAE-A1B2-EFB97E323317}" type="datetimeFigureOut">
              <a:rPr lang="en-US" smtClean="0"/>
              <a:t>2/20/2023</a:t>
            </a:fld>
            <a:endParaRPr lang="en-US"/>
          </a:p>
        </p:txBody>
      </p:sp>
      <p:sp>
        <p:nvSpPr>
          <p:cNvPr id="5" name="Footer Placeholder 4">
            <a:extLst>
              <a:ext uri="{FF2B5EF4-FFF2-40B4-BE49-F238E27FC236}">
                <a16:creationId xmlns:a16="http://schemas.microsoft.com/office/drawing/2014/main" id="{2FC34F0C-AB17-44C3-A1AF-EAE7489826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907A6-85A3-4D94-9293-B4E12F03B56E}"/>
              </a:ext>
            </a:extLst>
          </p:cNvPr>
          <p:cNvSpPr>
            <a:spLocks noGrp="1"/>
          </p:cNvSpPr>
          <p:nvPr>
            <p:ph type="sldNum" sz="quarter" idx="12"/>
          </p:nvPr>
        </p:nvSpPr>
        <p:spPr/>
        <p:txBody>
          <a:bodyPr/>
          <a:lstStyle/>
          <a:p>
            <a:fld id="{8BA524C6-3263-444C-9215-CFDB9665BA1F}" type="slidenum">
              <a:rPr lang="en-US" smtClean="0"/>
              <a:t>‹#›</a:t>
            </a:fld>
            <a:endParaRPr lang="en-US"/>
          </a:p>
        </p:txBody>
      </p:sp>
    </p:spTree>
    <p:extLst>
      <p:ext uri="{BB962C8B-B14F-4D97-AF65-F5344CB8AC3E}">
        <p14:creationId xmlns:p14="http://schemas.microsoft.com/office/powerpoint/2010/main" val="3920690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D2D98B-85B3-4EC3-8720-126A9B66FB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84F9A9-0194-4D09-973D-8192FA0F67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B09BA2-6F78-4319-947B-D3D41EC2A752}"/>
              </a:ext>
            </a:extLst>
          </p:cNvPr>
          <p:cNvSpPr>
            <a:spLocks noGrp="1"/>
          </p:cNvSpPr>
          <p:nvPr>
            <p:ph type="dt" sz="half" idx="10"/>
          </p:nvPr>
        </p:nvSpPr>
        <p:spPr/>
        <p:txBody>
          <a:bodyPr/>
          <a:lstStyle/>
          <a:p>
            <a:fld id="{D5053A8D-4699-4BAE-A1B2-EFB97E323317}" type="datetimeFigureOut">
              <a:rPr lang="en-US" smtClean="0"/>
              <a:t>2/20/2023</a:t>
            </a:fld>
            <a:endParaRPr lang="en-US"/>
          </a:p>
        </p:txBody>
      </p:sp>
      <p:sp>
        <p:nvSpPr>
          <p:cNvPr id="5" name="Footer Placeholder 4">
            <a:extLst>
              <a:ext uri="{FF2B5EF4-FFF2-40B4-BE49-F238E27FC236}">
                <a16:creationId xmlns:a16="http://schemas.microsoft.com/office/drawing/2014/main" id="{2116A7B8-CB18-4FB4-A3FA-0D2B4CF3B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6D49D-7C32-4BF8-A5F2-DE82FD9CC5F8}"/>
              </a:ext>
            </a:extLst>
          </p:cNvPr>
          <p:cNvSpPr>
            <a:spLocks noGrp="1"/>
          </p:cNvSpPr>
          <p:nvPr>
            <p:ph type="sldNum" sz="quarter" idx="12"/>
          </p:nvPr>
        </p:nvSpPr>
        <p:spPr/>
        <p:txBody>
          <a:bodyPr/>
          <a:lstStyle/>
          <a:p>
            <a:fld id="{8BA524C6-3263-444C-9215-CFDB9665BA1F}" type="slidenum">
              <a:rPr lang="en-US" smtClean="0"/>
              <a:t>‹#›</a:t>
            </a:fld>
            <a:endParaRPr lang="en-US"/>
          </a:p>
        </p:txBody>
      </p:sp>
    </p:spTree>
    <p:extLst>
      <p:ext uri="{BB962C8B-B14F-4D97-AF65-F5344CB8AC3E}">
        <p14:creationId xmlns:p14="http://schemas.microsoft.com/office/powerpoint/2010/main" val="2101215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40F1021-B266-43B3-BDEC-DFA811CAEF20}" type="datetimeFigureOut">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1292958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0F1021-B266-43B3-BDEC-DFA811CAEF20}" type="datetimeFigureOut">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18798989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0F1021-B266-43B3-BDEC-DFA811CAEF20}" type="datetimeFigureOut">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1091887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0F1021-B266-43B3-BDEC-DFA811CAEF20}" type="datetimeFigureOut">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1450160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0F1021-B266-43B3-BDEC-DFA811CAEF20}" type="datetimeFigureOut">
              <a:rPr lang="en-US" smtClean="0"/>
              <a:t>2/20/2023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1587304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Date Placeholder 2"/>
          <p:cNvSpPr>
            <a:spLocks noGrp="1"/>
          </p:cNvSpPr>
          <p:nvPr>
            <p:ph type="dt" sz="half" idx="10"/>
          </p:nvPr>
        </p:nvSpPr>
        <p:spPr/>
        <p:txBody>
          <a:bodyPr/>
          <a:lstStyle/>
          <a:p>
            <a:fld id="{940F1021-B266-43B3-BDEC-DFA811CAEF20}" type="datetimeFigureOut">
              <a:rPr lang="en-US" smtClean="0"/>
              <a:t>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19388487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0F1021-B266-43B3-BDEC-DFA811CAEF20}" type="datetimeFigureOut">
              <a:rPr lang="en-US" smtClean="0"/>
              <a:t>2/20/2023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3044675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0F1021-B266-43B3-BDEC-DFA811CAEF20}" type="datetimeFigureOut">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3286744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527A0-AE91-406F-9177-FC612EC966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873645-11BD-4ACA-B022-D34A49898A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3C68B-9F02-446B-97F5-1AFAABECECDD}"/>
              </a:ext>
            </a:extLst>
          </p:cNvPr>
          <p:cNvSpPr>
            <a:spLocks noGrp="1"/>
          </p:cNvSpPr>
          <p:nvPr>
            <p:ph type="dt" sz="half" idx="10"/>
          </p:nvPr>
        </p:nvSpPr>
        <p:spPr/>
        <p:txBody>
          <a:bodyPr/>
          <a:lstStyle/>
          <a:p>
            <a:fld id="{D5053A8D-4699-4BAE-A1B2-EFB97E323317}" type="datetimeFigureOut">
              <a:rPr lang="en-US" smtClean="0"/>
              <a:t>2/20/2023</a:t>
            </a:fld>
            <a:endParaRPr lang="en-US"/>
          </a:p>
        </p:txBody>
      </p:sp>
      <p:sp>
        <p:nvSpPr>
          <p:cNvPr id="5" name="Footer Placeholder 4">
            <a:extLst>
              <a:ext uri="{FF2B5EF4-FFF2-40B4-BE49-F238E27FC236}">
                <a16:creationId xmlns:a16="http://schemas.microsoft.com/office/drawing/2014/main" id="{DE643F6B-1217-4CDE-AA93-C71C61E9BD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33EC91-E44F-46B2-8311-08E5F715542A}"/>
              </a:ext>
            </a:extLst>
          </p:cNvPr>
          <p:cNvSpPr>
            <a:spLocks noGrp="1"/>
          </p:cNvSpPr>
          <p:nvPr>
            <p:ph type="sldNum" sz="quarter" idx="12"/>
          </p:nvPr>
        </p:nvSpPr>
        <p:spPr/>
        <p:txBody>
          <a:bodyPr/>
          <a:lstStyle/>
          <a:p>
            <a:fld id="{8BA524C6-3263-444C-9215-CFDB9665BA1F}" type="slidenum">
              <a:rPr lang="en-US" smtClean="0"/>
              <a:t>‹#›</a:t>
            </a:fld>
            <a:endParaRPr lang="en-US"/>
          </a:p>
        </p:txBody>
      </p:sp>
    </p:spTree>
    <p:extLst>
      <p:ext uri="{BB962C8B-B14F-4D97-AF65-F5344CB8AC3E}">
        <p14:creationId xmlns:p14="http://schemas.microsoft.com/office/powerpoint/2010/main" val="28137331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0F1021-B266-43B3-BDEC-DFA811CAEF20}" type="datetimeFigureOut">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19494902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0F1021-B266-43B3-BDEC-DFA811CAEF20}" type="datetimeFigureOut">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1020904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0F1021-B266-43B3-BDEC-DFA811CAEF20}" type="datetimeFigureOut">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2948150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31B8-E3F3-4ED3-ADC7-471A913950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E70FE2-BCCE-4D2C-B357-2557A12265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FEDDF2-39C4-49E9-8B1F-D4B77D7778AF}"/>
              </a:ext>
            </a:extLst>
          </p:cNvPr>
          <p:cNvSpPr>
            <a:spLocks noGrp="1"/>
          </p:cNvSpPr>
          <p:nvPr>
            <p:ph type="dt" sz="half" idx="10"/>
          </p:nvPr>
        </p:nvSpPr>
        <p:spPr/>
        <p:txBody>
          <a:bodyPr/>
          <a:lstStyle/>
          <a:p>
            <a:fld id="{D5053A8D-4699-4BAE-A1B2-EFB97E323317}" type="datetimeFigureOut">
              <a:rPr lang="en-US" smtClean="0"/>
              <a:t>2/20/2023</a:t>
            </a:fld>
            <a:endParaRPr lang="en-US"/>
          </a:p>
        </p:txBody>
      </p:sp>
      <p:sp>
        <p:nvSpPr>
          <p:cNvPr id="5" name="Footer Placeholder 4">
            <a:extLst>
              <a:ext uri="{FF2B5EF4-FFF2-40B4-BE49-F238E27FC236}">
                <a16:creationId xmlns:a16="http://schemas.microsoft.com/office/drawing/2014/main" id="{4BF3DD51-E3B9-401B-8196-5AEB29654A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9C1F8-E7B2-4C86-92F8-B429AFD3BDA1}"/>
              </a:ext>
            </a:extLst>
          </p:cNvPr>
          <p:cNvSpPr>
            <a:spLocks noGrp="1"/>
          </p:cNvSpPr>
          <p:nvPr>
            <p:ph type="sldNum" sz="quarter" idx="12"/>
          </p:nvPr>
        </p:nvSpPr>
        <p:spPr/>
        <p:txBody>
          <a:bodyPr/>
          <a:lstStyle/>
          <a:p>
            <a:fld id="{8BA524C6-3263-444C-9215-CFDB9665BA1F}" type="slidenum">
              <a:rPr lang="en-US" smtClean="0"/>
              <a:t>‹#›</a:t>
            </a:fld>
            <a:endParaRPr lang="en-US"/>
          </a:p>
        </p:txBody>
      </p:sp>
    </p:spTree>
    <p:extLst>
      <p:ext uri="{BB962C8B-B14F-4D97-AF65-F5344CB8AC3E}">
        <p14:creationId xmlns:p14="http://schemas.microsoft.com/office/powerpoint/2010/main" val="3619998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50CB-5358-40FB-A0B9-62EA8B648F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0D36AC-D6A3-457B-AF50-EBF9841940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D966FF-5F85-478B-ABAE-8F61DC34CF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5DA630-54CC-4C2D-85D9-36FFA5D3CCE6}"/>
              </a:ext>
            </a:extLst>
          </p:cNvPr>
          <p:cNvSpPr>
            <a:spLocks noGrp="1"/>
          </p:cNvSpPr>
          <p:nvPr>
            <p:ph type="dt" sz="half" idx="10"/>
          </p:nvPr>
        </p:nvSpPr>
        <p:spPr/>
        <p:txBody>
          <a:bodyPr/>
          <a:lstStyle/>
          <a:p>
            <a:fld id="{D5053A8D-4699-4BAE-A1B2-EFB97E323317}" type="datetimeFigureOut">
              <a:rPr lang="en-US" smtClean="0"/>
              <a:t>2/20/2023</a:t>
            </a:fld>
            <a:endParaRPr lang="en-US"/>
          </a:p>
        </p:txBody>
      </p:sp>
      <p:sp>
        <p:nvSpPr>
          <p:cNvPr id="6" name="Footer Placeholder 5">
            <a:extLst>
              <a:ext uri="{FF2B5EF4-FFF2-40B4-BE49-F238E27FC236}">
                <a16:creationId xmlns:a16="http://schemas.microsoft.com/office/drawing/2014/main" id="{64E7C710-29D5-4D51-B531-AAF32EB3F1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DA2C1E-3A9D-45EF-B3FE-0E0F85868D9C}"/>
              </a:ext>
            </a:extLst>
          </p:cNvPr>
          <p:cNvSpPr>
            <a:spLocks noGrp="1"/>
          </p:cNvSpPr>
          <p:nvPr>
            <p:ph type="sldNum" sz="quarter" idx="12"/>
          </p:nvPr>
        </p:nvSpPr>
        <p:spPr/>
        <p:txBody>
          <a:bodyPr/>
          <a:lstStyle/>
          <a:p>
            <a:fld id="{8BA524C6-3263-444C-9215-CFDB9665BA1F}" type="slidenum">
              <a:rPr lang="en-US" smtClean="0"/>
              <a:t>‹#›</a:t>
            </a:fld>
            <a:endParaRPr lang="en-US"/>
          </a:p>
        </p:txBody>
      </p:sp>
    </p:spTree>
    <p:extLst>
      <p:ext uri="{BB962C8B-B14F-4D97-AF65-F5344CB8AC3E}">
        <p14:creationId xmlns:p14="http://schemas.microsoft.com/office/powerpoint/2010/main" val="2286880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FB02-DBEF-4F17-BFE4-C7BB92599A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91A894-1A8F-4BE9-A99E-71CC3F2EB5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26995B-8942-4D0E-AFD5-129DCE5806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48B19A-B56A-4B80-A81C-06202DA8A9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F8ACFC-68A7-48C8-9AAC-FB9F4167F4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8166CB-51C1-46DF-91A0-15034C0D3CE2}"/>
              </a:ext>
            </a:extLst>
          </p:cNvPr>
          <p:cNvSpPr>
            <a:spLocks noGrp="1"/>
          </p:cNvSpPr>
          <p:nvPr>
            <p:ph type="dt" sz="half" idx="10"/>
          </p:nvPr>
        </p:nvSpPr>
        <p:spPr/>
        <p:txBody>
          <a:bodyPr/>
          <a:lstStyle/>
          <a:p>
            <a:fld id="{D5053A8D-4699-4BAE-A1B2-EFB97E323317}" type="datetimeFigureOut">
              <a:rPr lang="en-US" smtClean="0"/>
              <a:t>2/20/2023</a:t>
            </a:fld>
            <a:endParaRPr lang="en-US"/>
          </a:p>
        </p:txBody>
      </p:sp>
      <p:sp>
        <p:nvSpPr>
          <p:cNvPr id="8" name="Footer Placeholder 7">
            <a:extLst>
              <a:ext uri="{FF2B5EF4-FFF2-40B4-BE49-F238E27FC236}">
                <a16:creationId xmlns:a16="http://schemas.microsoft.com/office/drawing/2014/main" id="{50B75EB8-3391-4AAB-B1AA-CC4401855A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DE793A-4D5D-4B1C-83E7-BE29A1975268}"/>
              </a:ext>
            </a:extLst>
          </p:cNvPr>
          <p:cNvSpPr>
            <a:spLocks noGrp="1"/>
          </p:cNvSpPr>
          <p:nvPr>
            <p:ph type="sldNum" sz="quarter" idx="12"/>
          </p:nvPr>
        </p:nvSpPr>
        <p:spPr/>
        <p:txBody>
          <a:bodyPr/>
          <a:lstStyle/>
          <a:p>
            <a:fld id="{8BA524C6-3263-444C-9215-CFDB9665BA1F}" type="slidenum">
              <a:rPr lang="en-US" smtClean="0"/>
              <a:t>‹#›</a:t>
            </a:fld>
            <a:endParaRPr lang="en-US"/>
          </a:p>
        </p:txBody>
      </p:sp>
    </p:spTree>
    <p:extLst>
      <p:ext uri="{BB962C8B-B14F-4D97-AF65-F5344CB8AC3E}">
        <p14:creationId xmlns:p14="http://schemas.microsoft.com/office/powerpoint/2010/main" val="2011027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9F6FD-6678-4A32-9232-99EE931528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F5BC44-81B1-4D69-A983-92F9A1FFFD30}"/>
              </a:ext>
            </a:extLst>
          </p:cNvPr>
          <p:cNvSpPr>
            <a:spLocks noGrp="1"/>
          </p:cNvSpPr>
          <p:nvPr>
            <p:ph type="dt" sz="half" idx="10"/>
          </p:nvPr>
        </p:nvSpPr>
        <p:spPr/>
        <p:txBody>
          <a:bodyPr/>
          <a:lstStyle/>
          <a:p>
            <a:fld id="{D5053A8D-4699-4BAE-A1B2-EFB97E323317}" type="datetimeFigureOut">
              <a:rPr lang="en-US" smtClean="0"/>
              <a:t>2/20/2023</a:t>
            </a:fld>
            <a:endParaRPr lang="en-US"/>
          </a:p>
        </p:txBody>
      </p:sp>
      <p:sp>
        <p:nvSpPr>
          <p:cNvPr id="4" name="Footer Placeholder 3">
            <a:extLst>
              <a:ext uri="{FF2B5EF4-FFF2-40B4-BE49-F238E27FC236}">
                <a16:creationId xmlns:a16="http://schemas.microsoft.com/office/drawing/2014/main" id="{A241E086-1685-497A-9712-0A5AFB67D6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D5221D-6147-4364-B4FC-4DEE1BD5C55B}"/>
              </a:ext>
            </a:extLst>
          </p:cNvPr>
          <p:cNvSpPr>
            <a:spLocks noGrp="1"/>
          </p:cNvSpPr>
          <p:nvPr>
            <p:ph type="sldNum" sz="quarter" idx="12"/>
          </p:nvPr>
        </p:nvSpPr>
        <p:spPr/>
        <p:txBody>
          <a:bodyPr/>
          <a:lstStyle/>
          <a:p>
            <a:fld id="{8BA524C6-3263-444C-9215-CFDB9665BA1F}" type="slidenum">
              <a:rPr lang="en-US" smtClean="0"/>
              <a:t>‹#›</a:t>
            </a:fld>
            <a:endParaRPr lang="en-US"/>
          </a:p>
        </p:txBody>
      </p:sp>
    </p:spTree>
    <p:extLst>
      <p:ext uri="{BB962C8B-B14F-4D97-AF65-F5344CB8AC3E}">
        <p14:creationId xmlns:p14="http://schemas.microsoft.com/office/powerpoint/2010/main" val="2913918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21F838-8043-40A6-8B01-76E531C3A039}"/>
              </a:ext>
            </a:extLst>
          </p:cNvPr>
          <p:cNvSpPr>
            <a:spLocks noGrp="1"/>
          </p:cNvSpPr>
          <p:nvPr>
            <p:ph type="dt" sz="half" idx="10"/>
          </p:nvPr>
        </p:nvSpPr>
        <p:spPr/>
        <p:txBody>
          <a:bodyPr/>
          <a:lstStyle/>
          <a:p>
            <a:fld id="{D5053A8D-4699-4BAE-A1B2-EFB97E323317}" type="datetimeFigureOut">
              <a:rPr lang="en-US" smtClean="0"/>
              <a:t>2/20/2023</a:t>
            </a:fld>
            <a:endParaRPr lang="en-US"/>
          </a:p>
        </p:txBody>
      </p:sp>
      <p:sp>
        <p:nvSpPr>
          <p:cNvPr id="3" name="Footer Placeholder 2">
            <a:extLst>
              <a:ext uri="{FF2B5EF4-FFF2-40B4-BE49-F238E27FC236}">
                <a16:creationId xmlns:a16="http://schemas.microsoft.com/office/drawing/2014/main" id="{A3A8931E-6070-47B7-9CAF-25B088E2E7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7B91E3-8D23-4147-AC5E-C27F54F2E947}"/>
              </a:ext>
            </a:extLst>
          </p:cNvPr>
          <p:cNvSpPr>
            <a:spLocks noGrp="1"/>
          </p:cNvSpPr>
          <p:nvPr>
            <p:ph type="sldNum" sz="quarter" idx="12"/>
          </p:nvPr>
        </p:nvSpPr>
        <p:spPr/>
        <p:txBody>
          <a:bodyPr/>
          <a:lstStyle/>
          <a:p>
            <a:fld id="{8BA524C6-3263-444C-9215-CFDB9665BA1F}" type="slidenum">
              <a:rPr lang="en-US" smtClean="0"/>
              <a:t>‹#›</a:t>
            </a:fld>
            <a:endParaRPr lang="en-US"/>
          </a:p>
        </p:txBody>
      </p:sp>
    </p:spTree>
    <p:extLst>
      <p:ext uri="{BB962C8B-B14F-4D97-AF65-F5344CB8AC3E}">
        <p14:creationId xmlns:p14="http://schemas.microsoft.com/office/powerpoint/2010/main" val="2729132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27F1F-85BD-4936-9117-6430A76C0F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0F6DB8-4FD7-442D-81BE-130D722623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B47F91-0B66-404C-A250-C93F0482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EB46A2-0B96-4BB2-9B38-8302CF0CD0DC}"/>
              </a:ext>
            </a:extLst>
          </p:cNvPr>
          <p:cNvSpPr>
            <a:spLocks noGrp="1"/>
          </p:cNvSpPr>
          <p:nvPr>
            <p:ph type="dt" sz="half" idx="10"/>
          </p:nvPr>
        </p:nvSpPr>
        <p:spPr/>
        <p:txBody>
          <a:bodyPr/>
          <a:lstStyle/>
          <a:p>
            <a:fld id="{D5053A8D-4699-4BAE-A1B2-EFB97E323317}" type="datetimeFigureOut">
              <a:rPr lang="en-US" smtClean="0"/>
              <a:t>2/20/2023</a:t>
            </a:fld>
            <a:endParaRPr lang="en-US"/>
          </a:p>
        </p:txBody>
      </p:sp>
      <p:sp>
        <p:nvSpPr>
          <p:cNvPr id="6" name="Footer Placeholder 5">
            <a:extLst>
              <a:ext uri="{FF2B5EF4-FFF2-40B4-BE49-F238E27FC236}">
                <a16:creationId xmlns:a16="http://schemas.microsoft.com/office/drawing/2014/main" id="{28AA9CF1-6E05-4135-A483-158B84352F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DEA324-EC77-490B-8634-50E2CFBB808A}"/>
              </a:ext>
            </a:extLst>
          </p:cNvPr>
          <p:cNvSpPr>
            <a:spLocks noGrp="1"/>
          </p:cNvSpPr>
          <p:nvPr>
            <p:ph type="sldNum" sz="quarter" idx="12"/>
          </p:nvPr>
        </p:nvSpPr>
        <p:spPr/>
        <p:txBody>
          <a:bodyPr/>
          <a:lstStyle/>
          <a:p>
            <a:fld id="{8BA524C6-3263-444C-9215-CFDB9665BA1F}" type="slidenum">
              <a:rPr lang="en-US" smtClean="0"/>
              <a:t>‹#›</a:t>
            </a:fld>
            <a:endParaRPr lang="en-US"/>
          </a:p>
        </p:txBody>
      </p:sp>
    </p:spTree>
    <p:extLst>
      <p:ext uri="{BB962C8B-B14F-4D97-AF65-F5344CB8AC3E}">
        <p14:creationId xmlns:p14="http://schemas.microsoft.com/office/powerpoint/2010/main" val="2997115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FE772-E86A-482A-90BB-FF2AF5252F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B370E1-3475-4798-93C3-21FE6E9B2D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D47CFE-2B9D-42A0-84B4-4DE6155957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5E9C00-84A2-4F74-B9CE-C221DB3CA5A6}"/>
              </a:ext>
            </a:extLst>
          </p:cNvPr>
          <p:cNvSpPr>
            <a:spLocks noGrp="1"/>
          </p:cNvSpPr>
          <p:nvPr>
            <p:ph type="dt" sz="half" idx="10"/>
          </p:nvPr>
        </p:nvSpPr>
        <p:spPr/>
        <p:txBody>
          <a:bodyPr/>
          <a:lstStyle/>
          <a:p>
            <a:fld id="{D5053A8D-4699-4BAE-A1B2-EFB97E323317}" type="datetimeFigureOut">
              <a:rPr lang="en-US" smtClean="0"/>
              <a:t>2/20/2023</a:t>
            </a:fld>
            <a:endParaRPr lang="en-US"/>
          </a:p>
        </p:txBody>
      </p:sp>
      <p:sp>
        <p:nvSpPr>
          <p:cNvPr id="6" name="Footer Placeholder 5">
            <a:extLst>
              <a:ext uri="{FF2B5EF4-FFF2-40B4-BE49-F238E27FC236}">
                <a16:creationId xmlns:a16="http://schemas.microsoft.com/office/drawing/2014/main" id="{4BCCAEAD-6995-4E35-8DD4-4D29705CB8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BF98F2-08DB-4F12-BC43-23F4F8F01BE8}"/>
              </a:ext>
            </a:extLst>
          </p:cNvPr>
          <p:cNvSpPr>
            <a:spLocks noGrp="1"/>
          </p:cNvSpPr>
          <p:nvPr>
            <p:ph type="sldNum" sz="quarter" idx="12"/>
          </p:nvPr>
        </p:nvSpPr>
        <p:spPr/>
        <p:txBody>
          <a:bodyPr/>
          <a:lstStyle/>
          <a:p>
            <a:fld id="{8BA524C6-3263-444C-9215-CFDB9665BA1F}" type="slidenum">
              <a:rPr lang="en-US" smtClean="0"/>
              <a:t>‹#›</a:t>
            </a:fld>
            <a:endParaRPr lang="en-US"/>
          </a:p>
        </p:txBody>
      </p:sp>
    </p:spTree>
    <p:extLst>
      <p:ext uri="{BB962C8B-B14F-4D97-AF65-F5344CB8AC3E}">
        <p14:creationId xmlns:p14="http://schemas.microsoft.com/office/powerpoint/2010/main" val="2961684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5FD907-F9C7-4F9D-85A9-9553C91CA1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911CB9-C349-40D5-8AB3-A847E7AF0C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26BE42-15A0-49B9-9ABE-70158499AE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053A8D-4699-4BAE-A1B2-EFB97E323317}" type="datetimeFigureOut">
              <a:rPr lang="en-US" smtClean="0"/>
              <a:t>2/20/2023</a:t>
            </a:fld>
            <a:endParaRPr lang="en-US"/>
          </a:p>
        </p:txBody>
      </p:sp>
      <p:sp>
        <p:nvSpPr>
          <p:cNvPr id="5" name="Footer Placeholder 4">
            <a:extLst>
              <a:ext uri="{FF2B5EF4-FFF2-40B4-BE49-F238E27FC236}">
                <a16:creationId xmlns:a16="http://schemas.microsoft.com/office/drawing/2014/main" id="{62FE1599-1DF2-4BE5-A0C6-EFF3C64463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0E5B88-1FB2-4B4B-AB00-8AE002EDA2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A524C6-3263-444C-9215-CFDB9665BA1F}" type="slidenum">
              <a:rPr lang="en-US" smtClean="0"/>
              <a:t>‹#›</a:t>
            </a:fld>
            <a:endParaRPr lang="en-US"/>
          </a:p>
        </p:txBody>
      </p:sp>
    </p:spTree>
    <p:extLst>
      <p:ext uri="{BB962C8B-B14F-4D97-AF65-F5344CB8AC3E}">
        <p14:creationId xmlns:p14="http://schemas.microsoft.com/office/powerpoint/2010/main" val="3394888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0F1021-B266-43B3-BDEC-DFA811CAEF20}" type="datetimeFigureOut">
              <a:rPr lang="en-US" smtClean="0"/>
              <a:t>2/20/2023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03F50-6C8B-4DF5-9707-78408FB2F531}" type="slidenum">
              <a:rPr lang="en-US" smtClean="0"/>
              <a:t>‹#›</a:t>
            </a:fld>
            <a:endParaRPr lang="en-US" dirty="0"/>
          </a:p>
        </p:txBody>
      </p:sp>
    </p:spTree>
    <p:extLst>
      <p:ext uri="{BB962C8B-B14F-4D97-AF65-F5344CB8AC3E}">
        <p14:creationId xmlns:p14="http://schemas.microsoft.com/office/powerpoint/2010/main" val="6587403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9.tmp"/><Relationship Id="rId4" Type="http://schemas.openxmlformats.org/officeDocument/2006/relationships/image" Target="../media/image58.tmp"/></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2.tmp"/></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49FB1-EF0B-4AF7-966B-0EA39307F53E}"/>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Network Layer and Attacks</a:t>
            </a:r>
          </a:p>
        </p:txBody>
      </p:sp>
      <p:sp>
        <p:nvSpPr>
          <p:cNvPr id="3" name="Subtitle 2">
            <a:extLst>
              <a:ext uri="{FF2B5EF4-FFF2-40B4-BE49-F238E27FC236}">
                <a16:creationId xmlns:a16="http://schemas.microsoft.com/office/drawing/2014/main" id="{F729B18C-4810-400C-92B6-3FBF97F7690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51792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592F-7416-E91B-D0BE-B300C9FCEAEE}"/>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IP Header Fields for Fragmentation</a:t>
            </a:r>
          </a:p>
        </p:txBody>
      </p:sp>
      <p:pic>
        <p:nvPicPr>
          <p:cNvPr id="9" name="Content Placeholder 8" descr="Table&#10;&#10;Description automatically generated">
            <a:extLst>
              <a:ext uri="{FF2B5EF4-FFF2-40B4-BE49-F238E27FC236}">
                <a16:creationId xmlns:a16="http://schemas.microsoft.com/office/drawing/2014/main" id="{72B74228-2D37-E794-CDF4-AB4278C117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752600"/>
            <a:ext cx="9288171" cy="1533739"/>
          </a:xfrm>
        </p:spPr>
      </p:pic>
    </p:spTree>
    <p:extLst>
      <p:ext uri="{BB962C8B-B14F-4D97-AF65-F5344CB8AC3E}">
        <p14:creationId xmlns:p14="http://schemas.microsoft.com/office/powerpoint/2010/main" val="1413462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How IP Fragmentation 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394486"/>
              </a:xfrm>
            </p:spPr>
            <p:txBody>
              <a:bodyPr>
                <a:normAutofit fontScale="92500"/>
              </a:bodyPr>
              <a:lstStyle/>
              <a:p>
                <a:r>
                  <a:rPr lang="en-US" b="1" dirty="0">
                    <a:latin typeface="Arial" panose="020B0604020202020204" pitchFamily="34" charset="0"/>
                    <a:cs typeface="Arial" panose="020B0604020202020204" pitchFamily="34" charset="0"/>
                  </a:rPr>
                  <a:t>Identification:</a:t>
                </a:r>
                <a:r>
                  <a:rPr lang="en-US" dirty="0">
                    <a:latin typeface="Arial" panose="020B0604020202020204" pitchFamily="34" charset="0"/>
                    <a:cs typeface="Arial" panose="020B0604020202020204" pitchFamily="34" charset="0"/>
                  </a:rPr>
                  <a:t> primarily used for uniquely identifying the group of fragments of a single IP datagram</a:t>
                </a:r>
              </a:p>
              <a:p>
                <a:r>
                  <a:rPr lang="en-US" b="1" dirty="0">
                    <a:latin typeface="Arial" panose="020B0604020202020204" pitchFamily="34" charset="0"/>
                    <a:cs typeface="Arial" panose="020B0604020202020204" pitchFamily="34" charset="0"/>
                  </a:rPr>
                  <a:t>Flags</a:t>
                </a:r>
              </a:p>
              <a:p>
                <a:pPr lvl="1"/>
                <a:r>
                  <a:rPr lang="en-US" dirty="0">
                    <a:latin typeface="Arial" panose="020B0604020202020204" pitchFamily="34" charset="0"/>
                    <a:cs typeface="Arial" panose="020B0604020202020204" pitchFamily="34" charset="0"/>
                  </a:rPr>
                  <a:t>bit 0: Reserved; must be zero</a:t>
                </a:r>
              </a:p>
              <a:p>
                <a:pPr lvl="1"/>
                <a:r>
                  <a:rPr lang="en-US" dirty="0">
                    <a:latin typeface="Arial" panose="020B0604020202020204" pitchFamily="34" charset="0"/>
                    <a:cs typeface="Arial" panose="020B0604020202020204" pitchFamily="34" charset="0"/>
                  </a:rPr>
                  <a:t>bit 1: Don't Fragment (DF)</a:t>
                </a:r>
              </a:p>
              <a:p>
                <a:pPr lvl="1"/>
                <a:r>
                  <a:rPr lang="en-US" dirty="0">
                    <a:latin typeface="Arial" panose="020B0604020202020204" pitchFamily="34" charset="0"/>
                    <a:cs typeface="Arial" panose="020B0604020202020204" pitchFamily="34" charset="0"/>
                  </a:rPr>
                  <a:t>bit 2: More Fragments (MF). For fragmented packets, all fragments except the last one have the MF flag set (MF = 0 for last fragment, 1 for others)</a:t>
                </a:r>
              </a:p>
              <a:p>
                <a:r>
                  <a:rPr lang="en-US" b="1" dirty="0">
                    <a:latin typeface="Arial" panose="020B0604020202020204" pitchFamily="34" charset="0"/>
                    <a:cs typeface="Arial" panose="020B0604020202020204" pitchFamily="34" charset="0"/>
                  </a:rPr>
                  <a:t>Fragment Offset: </a:t>
                </a:r>
                <a:r>
                  <a:rPr lang="en-US" dirty="0">
                    <a:latin typeface="Arial" panose="020B0604020202020204" pitchFamily="34" charset="0"/>
                    <a:cs typeface="Arial" panose="020B0604020202020204" pitchFamily="34" charset="0"/>
                  </a:rPr>
                  <a:t>measured in units of eight-byte blocks except for the last fragment (think about why?). The first fragment has an offset of zero. Maximum offset is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2</m:t>
                        </m:r>
                      </m:e>
                      <m:sup>
                        <m:r>
                          <a:rPr lang="en-US" i="1">
                            <a:latin typeface="Cambria Math" panose="02040503050406030204" pitchFamily="18" charset="0"/>
                            <a:cs typeface="Arial" panose="020B0604020202020204" pitchFamily="34" charset="0"/>
                          </a:rPr>
                          <m:t>13</m:t>
                        </m:r>
                      </m:sup>
                    </m:sSup>
                  </m:oMath>
                </a14:m>
                <a:r>
                  <a:rPr lang="en-US" dirty="0">
                    <a:latin typeface="Arial" panose="020B0604020202020204" pitchFamily="34" charset="0"/>
                    <a:cs typeface="Arial" panose="020B0604020202020204" pitchFamily="34" charset="0"/>
                  </a:rPr>
                  <a:t>-1)*8 = 8191 * 8 = 65,528 bytes</a:t>
                </a:r>
              </a:p>
              <a:p>
                <a:r>
                  <a:rPr lang="en-US" dirty="0">
                    <a:latin typeface="Arial" panose="020B0604020202020204" pitchFamily="34" charset="0"/>
                    <a:cs typeface="Arial" panose="020B0604020202020204" pitchFamily="34" charset="0"/>
                  </a:rPr>
                  <a:t>IPv6 does not support fragment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394486"/>
              </a:xfrm>
              <a:blipFill>
                <a:blip r:embed="rId2"/>
                <a:stretch>
                  <a:fillRect l="-928" t="-2219" r="-1391" b="-2913"/>
                </a:stretch>
              </a:blipFill>
            </p:spPr>
            <p:txBody>
              <a:bodyPr/>
              <a:lstStyle/>
              <a:p>
                <a:r>
                  <a:rPr lang="en-US">
                    <a:noFill/>
                  </a:rPr>
                  <a:t> </a:t>
                </a:r>
              </a:p>
            </p:txBody>
          </p:sp>
        </mc:Fallback>
      </mc:AlternateContent>
    </p:spTree>
    <p:extLst>
      <p:ext uri="{BB962C8B-B14F-4D97-AF65-F5344CB8AC3E}">
        <p14:creationId xmlns:p14="http://schemas.microsoft.com/office/powerpoint/2010/main" val="2356081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panose="020B0604020202020204" pitchFamily="34" charset="0"/>
                <a:cs typeface="Arial" panose="020B0604020202020204" pitchFamily="34" charset="0"/>
              </a:rPr>
              <a:t>Scapy</a:t>
            </a:r>
            <a:r>
              <a:rPr lang="en-US" dirty="0">
                <a:latin typeface="Arial" panose="020B0604020202020204" pitchFamily="34" charset="0"/>
                <a:cs typeface="Arial" panose="020B0604020202020204" pitchFamily="34" charset="0"/>
              </a:rPr>
              <a:t> IP Class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6899" y="2598801"/>
            <a:ext cx="6382311" cy="2504318"/>
          </a:xfrm>
        </p:spPr>
      </p:pic>
    </p:spTree>
    <p:extLst>
      <p:ext uri="{BB962C8B-B14F-4D97-AF65-F5344CB8AC3E}">
        <p14:creationId xmlns:p14="http://schemas.microsoft.com/office/powerpoint/2010/main" val="2753159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An Example</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A datagram of 4000 bytes (20 bytes of IP header plus 3980 bytes of IP payload) arrives at a router and must be forwarded to a link with an MTU of 1500 bytes.</a:t>
            </a:r>
          </a:p>
        </p:txBody>
      </p:sp>
      <p:graphicFrame>
        <p:nvGraphicFramePr>
          <p:cNvPr id="4" name="Table 3"/>
          <p:cNvGraphicFramePr>
            <a:graphicFrameLocks noGrp="1"/>
          </p:cNvGraphicFramePr>
          <p:nvPr>
            <p:extLst>
              <p:ext uri="{D42A27DB-BD31-4B8C-83A1-F6EECF244321}">
                <p14:modId xmlns:p14="http://schemas.microsoft.com/office/powerpoint/2010/main" val="4022712944"/>
              </p:ext>
            </p:extLst>
          </p:nvPr>
        </p:nvGraphicFramePr>
        <p:xfrm>
          <a:off x="1462506" y="4366592"/>
          <a:ext cx="8128000" cy="14833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246782213"/>
                    </a:ext>
                  </a:extLst>
                </a:gridCol>
                <a:gridCol w="1625600">
                  <a:extLst>
                    <a:ext uri="{9D8B030D-6E8A-4147-A177-3AD203B41FA5}">
                      <a16:colId xmlns:a16="http://schemas.microsoft.com/office/drawing/2014/main" val="682749252"/>
                    </a:ext>
                  </a:extLst>
                </a:gridCol>
                <a:gridCol w="1625600">
                  <a:extLst>
                    <a:ext uri="{9D8B030D-6E8A-4147-A177-3AD203B41FA5}">
                      <a16:colId xmlns:a16="http://schemas.microsoft.com/office/drawing/2014/main" val="3130541401"/>
                    </a:ext>
                  </a:extLst>
                </a:gridCol>
                <a:gridCol w="1625600">
                  <a:extLst>
                    <a:ext uri="{9D8B030D-6E8A-4147-A177-3AD203B41FA5}">
                      <a16:colId xmlns:a16="http://schemas.microsoft.com/office/drawing/2014/main" val="3334397356"/>
                    </a:ext>
                  </a:extLst>
                </a:gridCol>
                <a:gridCol w="1625600">
                  <a:extLst>
                    <a:ext uri="{9D8B030D-6E8A-4147-A177-3AD203B41FA5}">
                      <a16:colId xmlns:a16="http://schemas.microsoft.com/office/drawing/2014/main" val="3998250726"/>
                    </a:ext>
                  </a:extLst>
                </a:gridCol>
              </a:tblGrid>
              <a:tr h="370840">
                <a:tc>
                  <a:txBody>
                    <a:bodyPr/>
                    <a:lstStyle/>
                    <a:p>
                      <a:pPr algn="ctr"/>
                      <a:r>
                        <a:rPr lang="en-US" dirty="0">
                          <a:latin typeface="Arial" panose="020B0604020202020204" pitchFamily="34" charset="0"/>
                          <a:cs typeface="Arial" panose="020B0604020202020204" pitchFamily="34" charset="0"/>
                        </a:rPr>
                        <a:t>Fragment</a:t>
                      </a:r>
                    </a:p>
                  </a:txBody>
                  <a:tcPr/>
                </a:tc>
                <a:tc>
                  <a:txBody>
                    <a:bodyPr/>
                    <a:lstStyle/>
                    <a:p>
                      <a:pPr algn="ctr"/>
                      <a:r>
                        <a:rPr lang="en-US" dirty="0">
                          <a:latin typeface="Arial" panose="020B0604020202020204" pitchFamily="34" charset="0"/>
                          <a:cs typeface="Arial" panose="020B0604020202020204" pitchFamily="34" charset="0"/>
                        </a:rPr>
                        <a:t>Bytes</a:t>
                      </a:r>
                    </a:p>
                  </a:txBody>
                  <a:tcPr/>
                </a:tc>
                <a:tc>
                  <a:txBody>
                    <a:bodyPr/>
                    <a:lstStyle/>
                    <a:p>
                      <a:pPr algn="ctr"/>
                      <a:r>
                        <a:rPr lang="en-US" dirty="0">
                          <a:latin typeface="Arial" panose="020B0604020202020204" pitchFamily="34" charset="0"/>
                          <a:cs typeface="Arial" panose="020B0604020202020204" pitchFamily="34" charset="0"/>
                        </a:rPr>
                        <a:t>ID</a:t>
                      </a:r>
                    </a:p>
                  </a:txBody>
                  <a:tcPr/>
                </a:tc>
                <a:tc>
                  <a:txBody>
                    <a:bodyPr/>
                    <a:lstStyle/>
                    <a:p>
                      <a:pPr algn="ctr"/>
                      <a:r>
                        <a:rPr lang="en-US" dirty="0">
                          <a:latin typeface="Arial" panose="020B0604020202020204" pitchFamily="34" charset="0"/>
                          <a:cs typeface="Arial" panose="020B0604020202020204" pitchFamily="34" charset="0"/>
                        </a:rPr>
                        <a:t>Offset</a:t>
                      </a:r>
                    </a:p>
                  </a:txBody>
                  <a:tcPr/>
                </a:tc>
                <a:tc>
                  <a:txBody>
                    <a:bodyPr/>
                    <a:lstStyle/>
                    <a:p>
                      <a:pPr algn="ctr"/>
                      <a:r>
                        <a:rPr lang="en-US" dirty="0">
                          <a:latin typeface="Arial" panose="020B0604020202020204" pitchFamily="34" charset="0"/>
                          <a:cs typeface="Arial" panose="020B0604020202020204" pitchFamily="34" charset="0"/>
                        </a:rPr>
                        <a:t>MF Flag</a:t>
                      </a:r>
                    </a:p>
                  </a:txBody>
                  <a:tcPr/>
                </a:tc>
                <a:extLst>
                  <a:ext uri="{0D108BD9-81ED-4DB2-BD59-A6C34878D82A}">
                    <a16:rowId xmlns:a16="http://schemas.microsoft.com/office/drawing/2014/main" val="1356901187"/>
                  </a:ext>
                </a:extLst>
              </a:tr>
              <a:tr h="370840">
                <a:tc>
                  <a:txBody>
                    <a:bodyPr/>
                    <a:lstStyle/>
                    <a:p>
                      <a:r>
                        <a:rPr lang="en-US" dirty="0">
                          <a:latin typeface="Arial" panose="020B0604020202020204" pitchFamily="34" charset="0"/>
                          <a:cs typeface="Arial" panose="020B0604020202020204" pitchFamily="34" charset="0"/>
                        </a:rPr>
                        <a:t>1st</a:t>
                      </a:r>
                      <a:r>
                        <a:rPr lang="en-US" baseline="0" dirty="0">
                          <a:latin typeface="Arial" panose="020B0604020202020204" pitchFamily="34" charset="0"/>
                          <a:cs typeface="Arial" panose="020B0604020202020204" pitchFamily="34" charset="0"/>
                        </a:rPr>
                        <a:t> fragment</a:t>
                      </a:r>
                      <a:endParaRPr lang="en-US" dirty="0">
                        <a:latin typeface="Arial" panose="020B0604020202020204" pitchFamily="34" charset="0"/>
                        <a:cs typeface="Arial" panose="020B0604020202020204" pitchFamily="34" charset="0"/>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61064394"/>
                  </a:ext>
                </a:extLst>
              </a:tr>
              <a:tr h="370840">
                <a:tc>
                  <a:txBody>
                    <a:bodyPr/>
                    <a:lstStyle/>
                    <a:p>
                      <a:r>
                        <a:rPr lang="en-US" dirty="0">
                          <a:latin typeface="Arial" panose="020B0604020202020204" pitchFamily="34" charset="0"/>
                          <a:cs typeface="Arial" panose="020B0604020202020204" pitchFamily="34" charset="0"/>
                        </a:rPr>
                        <a:t>2nd fragment</a:t>
                      </a: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87016666"/>
                  </a:ext>
                </a:extLst>
              </a:tr>
              <a:tr h="370840">
                <a:tc>
                  <a:txBody>
                    <a:bodyPr/>
                    <a:lstStyle/>
                    <a:p>
                      <a:r>
                        <a:rPr lang="en-US" dirty="0">
                          <a:latin typeface="Arial" panose="020B0604020202020204" pitchFamily="34" charset="0"/>
                          <a:cs typeface="Arial" panose="020B0604020202020204" pitchFamily="34" charset="0"/>
                        </a:rPr>
                        <a:t>3</a:t>
                      </a:r>
                      <a:r>
                        <a:rPr lang="en-US" baseline="0" dirty="0">
                          <a:latin typeface="Arial" panose="020B0604020202020204" pitchFamily="34" charset="0"/>
                          <a:cs typeface="Arial" panose="020B0604020202020204" pitchFamily="34" charset="0"/>
                        </a:rPr>
                        <a:t>rd </a:t>
                      </a:r>
                      <a:r>
                        <a:rPr lang="en-US" dirty="0">
                          <a:latin typeface="Arial" panose="020B0604020202020204" pitchFamily="34" charset="0"/>
                          <a:cs typeface="Arial" panose="020B0604020202020204" pitchFamily="34" charset="0"/>
                        </a:rPr>
                        <a:t>fragment</a:t>
                      </a:r>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90102600"/>
                  </a:ext>
                </a:extLst>
              </a:tr>
            </a:tbl>
          </a:graphicData>
        </a:graphic>
      </p:graphicFrame>
      <p:grpSp>
        <p:nvGrpSpPr>
          <p:cNvPr id="6" name="Group 5">
            <a:extLst>
              <a:ext uri="{FF2B5EF4-FFF2-40B4-BE49-F238E27FC236}">
                <a16:creationId xmlns:a16="http://schemas.microsoft.com/office/drawing/2014/main" id="{726FB265-7B3A-4074-8573-9ADC98CC8A76}"/>
              </a:ext>
            </a:extLst>
          </p:cNvPr>
          <p:cNvGrpSpPr>
            <a:grpSpLocks/>
          </p:cNvGrpSpPr>
          <p:nvPr/>
        </p:nvGrpSpPr>
        <p:grpSpPr bwMode="auto">
          <a:xfrm>
            <a:off x="2991819" y="3308525"/>
            <a:ext cx="4248150" cy="665163"/>
            <a:chOff x="3006" y="1205"/>
            <a:chExt cx="2676" cy="419"/>
          </a:xfrm>
        </p:grpSpPr>
        <p:sp>
          <p:nvSpPr>
            <p:cNvPr id="7" name="Rectangle 6">
              <a:extLst>
                <a:ext uri="{FF2B5EF4-FFF2-40B4-BE49-F238E27FC236}">
                  <a16:creationId xmlns:a16="http://schemas.microsoft.com/office/drawing/2014/main" id="{65CA5F5B-C189-4420-8832-53B4B65C2EC9}"/>
                </a:ext>
              </a:extLst>
            </p:cNvPr>
            <p:cNvSpPr>
              <a:spLocks noChangeArrowheads="1"/>
            </p:cNvSpPr>
            <p:nvPr/>
          </p:nvSpPr>
          <p:spPr bwMode="auto">
            <a:xfrm>
              <a:off x="3048" y="1212"/>
              <a:ext cx="2634" cy="34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gn="ctr"/>
              <a:endParaRPr lang="en-US" altLang="en-US" sz="1800"/>
            </a:p>
          </p:txBody>
        </p:sp>
        <p:sp>
          <p:nvSpPr>
            <p:cNvPr id="8" name="Rectangle 7">
              <a:extLst>
                <a:ext uri="{FF2B5EF4-FFF2-40B4-BE49-F238E27FC236}">
                  <a16:creationId xmlns:a16="http://schemas.microsoft.com/office/drawing/2014/main" id="{2213EF9C-5161-467C-A42C-29CEB1931F80}"/>
                </a:ext>
              </a:extLst>
            </p:cNvPr>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en-US" altLang="en-US" sz="1800"/>
            </a:p>
          </p:txBody>
        </p:sp>
        <p:sp>
          <p:nvSpPr>
            <p:cNvPr id="9" name="Text Box 7">
              <a:extLst>
                <a:ext uri="{FF2B5EF4-FFF2-40B4-BE49-F238E27FC236}">
                  <a16:creationId xmlns:a16="http://schemas.microsoft.com/office/drawing/2014/main" id="{1999C431-4F9D-47FA-95BF-78D6282A7D37}"/>
                </a:ext>
              </a:extLst>
            </p:cNvPr>
            <p:cNvSpPr txBox="1">
              <a:spLocks noChangeArrowheads="1"/>
            </p:cNvSpPr>
            <p:nvPr/>
          </p:nvSpPr>
          <p:spPr bwMode="auto">
            <a:xfrm>
              <a:off x="3734" y="1205"/>
              <a:ext cx="44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en-US" sz="1800" dirty="0"/>
                <a:t>ID</a:t>
              </a:r>
            </a:p>
            <a:p>
              <a:r>
                <a:rPr lang="en-US" altLang="en-US" sz="1800" dirty="0"/>
                <a:t>=333</a:t>
              </a:r>
            </a:p>
          </p:txBody>
        </p:sp>
        <p:sp>
          <p:nvSpPr>
            <p:cNvPr id="10" name="Text Box 8">
              <a:extLst>
                <a:ext uri="{FF2B5EF4-FFF2-40B4-BE49-F238E27FC236}">
                  <a16:creationId xmlns:a16="http://schemas.microsoft.com/office/drawing/2014/main" id="{0C904A6C-851E-4B5F-978E-BA89AE0FDA1F}"/>
                </a:ext>
              </a:extLst>
            </p:cNvPr>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gn="ctr"/>
              <a:r>
                <a:rPr lang="en-US" altLang="en-US" sz="1800"/>
                <a:t>offset</a:t>
              </a:r>
            </a:p>
            <a:p>
              <a:pPr algn="ctr"/>
              <a:r>
                <a:rPr lang="en-US" altLang="en-US" sz="1800"/>
                <a:t>=0</a:t>
              </a:r>
            </a:p>
          </p:txBody>
        </p:sp>
        <p:sp>
          <p:nvSpPr>
            <p:cNvPr id="11" name="Text Box 9">
              <a:extLst>
                <a:ext uri="{FF2B5EF4-FFF2-40B4-BE49-F238E27FC236}">
                  <a16:creationId xmlns:a16="http://schemas.microsoft.com/office/drawing/2014/main" id="{EFBBD6D9-396C-449B-AEAE-AB914B3B80C2}"/>
                </a:ext>
              </a:extLst>
            </p:cNvPr>
            <p:cNvSpPr txBox="1">
              <a:spLocks noChangeArrowheads="1"/>
            </p:cNvSpPr>
            <p:nvPr/>
          </p:nvSpPr>
          <p:spPr bwMode="auto">
            <a:xfrm>
              <a:off x="4118" y="1217"/>
              <a:ext cx="39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gn="ctr"/>
              <a:r>
                <a:rPr lang="en-US" altLang="en-US" sz="1800" dirty="0"/>
                <a:t> flag</a:t>
              </a:r>
            </a:p>
            <a:p>
              <a:pPr algn="ctr"/>
              <a:r>
                <a:rPr lang="en-US" altLang="en-US" sz="1800" dirty="0"/>
                <a:t>=0</a:t>
              </a:r>
            </a:p>
          </p:txBody>
        </p:sp>
        <p:sp>
          <p:nvSpPr>
            <p:cNvPr id="12" name="Text Box 10">
              <a:extLst>
                <a:ext uri="{FF2B5EF4-FFF2-40B4-BE49-F238E27FC236}">
                  <a16:creationId xmlns:a16="http://schemas.microsoft.com/office/drawing/2014/main" id="{71AD1952-AB13-4565-9B8A-67EB49E9B991}"/>
                </a:ext>
              </a:extLst>
            </p:cNvPr>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en-US" sz="1800"/>
                <a:t>length</a:t>
              </a:r>
            </a:p>
            <a:p>
              <a:r>
                <a:rPr lang="en-US" altLang="en-US" sz="1800"/>
                <a:t>=4000</a:t>
              </a:r>
            </a:p>
          </p:txBody>
        </p:sp>
        <p:sp>
          <p:nvSpPr>
            <p:cNvPr id="13" name="Line 11">
              <a:extLst>
                <a:ext uri="{FF2B5EF4-FFF2-40B4-BE49-F238E27FC236}">
                  <a16:creationId xmlns:a16="http://schemas.microsoft.com/office/drawing/2014/main" id="{63293395-EF7B-48E9-ACEC-4BCA29529C6E}"/>
                </a:ext>
              </a:extLst>
            </p:cNvPr>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en-US"/>
            </a:p>
          </p:txBody>
        </p:sp>
        <p:sp>
          <p:nvSpPr>
            <p:cNvPr id="14" name="Line 12">
              <a:extLst>
                <a:ext uri="{FF2B5EF4-FFF2-40B4-BE49-F238E27FC236}">
                  <a16:creationId xmlns:a16="http://schemas.microsoft.com/office/drawing/2014/main" id="{A9BB4995-ED91-493D-B772-4ACD899F970E}"/>
                </a:ext>
              </a:extLst>
            </p:cNvPr>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en-US"/>
            </a:p>
          </p:txBody>
        </p:sp>
        <p:sp>
          <p:nvSpPr>
            <p:cNvPr id="15" name="Line 13">
              <a:extLst>
                <a:ext uri="{FF2B5EF4-FFF2-40B4-BE49-F238E27FC236}">
                  <a16:creationId xmlns:a16="http://schemas.microsoft.com/office/drawing/2014/main" id="{B6D5A9EB-9578-4709-8292-9C2688EAAD13}"/>
                </a:ext>
              </a:extLst>
            </p:cNvPr>
            <p:cNvSpPr>
              <a:spLocks noChangeShapeType="1"/>
            </p:cNvSpPr>
            <p:nvPr/>
          </p:nvSpPr>
          <p:spPr bwMode="auto">
            <a:xfrm>
              <a:off x="4177" y="1248"/>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en-US"/>
            </a:p>
          </p:txBody>
        </p:sp>
        <p:sp>
          <p:nvSpPr>
            <p:cNvPr id="16" name="Line 14">
              <a:extLst>
                <a:ext uri="{FF2B5EF4-FFF2-40B4-BE49-F238E27FC236}">
                  <a16:creationId xmlns:a16="http://schemas.microsoft.com/office/drawing/2014/main" id="{EE5073EE-9DA7-4644-9867-1FF892CEC1CC}"/>
                </a:ext>
              </a:extLst>
            </p:cNvPr>
            <p:cNvSpPr>
              <a:spLocks noChangeShapeType="1"/>
            </p:cNvSpPr>
            <p:nvPr/>
          </p:nvSpPr>
          <p:spPr bwMode="auto">
            <a:xfrm>
              <a:off x="4679"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en-US"/>
            </a:p>
          </p:txBody>
        </p:sp>
        <p:sp>
          <p:nvSpPr>
            <p:cNvPr id="17" name="Line 15">
              <a:extLst>
                <a:ext uri="{FF2B5EF4-FFF2-40B4-BE49-F238E27FC236}">
                  <a16:creationId xmlns:a16="http://schemas.microsoft.com/office/drawing/2014/main" id="{7DDE2DC3-39AF-4B8A-8F69-26CAAAA5F854}"/>
                </a:ext>
              </a:extLst>
            </p:cNvPr>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en-US"/>
            </a:p>
          </p:txBody>
        </p:sp>
        <p:sp>
          <p:nvSpPr>
            <p:cNvPr id="18" name="Rectangle 17">
              <a:extLst>
                <a:ext uri="{FF2B5EF4-FFF2-40B4-BE49-F238E27FC236}">
                  <a16:creationId xmlns:a16="http://schemas.microsoft.com/office/drawing/2014/main" id="{A6100921-B754-4994-98EB-B89B6099E67E}"/>
                </a:ext>
              </a:extLst>
            </p:cNvPr>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en-US" altLang="en-US" sz="1800"/>
            </a:p>
          </p:txBody>
        </p:sp>
      </p:grpSp>
    </p:spTree>
    <p:extLst>
      <p:ext uri="{BB962C8B-B14F-4D97-AF65-F5344CB8AC3E}">
        <p14:creationId xmlns:p14="http://schemas.microsoft.com/office/powerpoint/2010/main" val="387207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D599-969A-F9DB-AED1-76A2CDC1FE6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Another Example</a:t>
            </a:r>
          </a:p>
        </p:txBody>
      </p:sp>
      <p:sp>
        <p:nvSpPr>
          <p:cNvPr id="3" name="Content Placeholder 2">
            <a:extLst>
              <a:ext uri="{FF2B5EF4-FFF2-40B4-BE49-F238E27FC236}">
                <a16:creationId xmlns:a16="http://schemas.microsoft.com/office/drawing/2014/main" id="{5F615F1C-B3F7-9EC6-E812-E9ED0010F1F9}"/>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Packet</a:t>
            </a:r>
          </a:p>
          <a:p>
            <a:pPr lvl="1"/>
            <a:r>
              <a:rPr lang="en-US" dirty="0">
                <a:latin typeface="Arial" panose="020B0604020202020204" pitchFamily="34" charset="0"/>
                <a:cs typeface="Arial" panose="020B0604020202020204" pitchFamily="34" charset="0"/>
              </a:rPr>
              <a:t>ID field: 1000</a:t>
            </a:r>
          </a:p>
          <a:p>
            <a:pPr lvl="1"/>
            <a:r>
              <a:rPr lang="en-US" dirty="0">
                <a:latin typeface="Arial" panose="020B0604020202020204" pitchFamily="34" charset="0"/>
                <a:cs typeface="Arial" panose="020B0604020202020204" pitchFamily="34" charset="0"/>
              </a:rPr>
              <a:t>IP Payload size: 100 bytes (UDP)</a:t>
            </a:r>
          </a:p>
          <a:p>
            <a:pPr lvl="1"/>
            <a:r>
              <a:rPr lang="en-US" dirty="0">
                <a:latin typeface="Arial" panose="020B0604020202020204" pitchFamily="34" charset="0"/>
                <a:cs typeface="Arial" panose="020B0604020202020204" pitchFamily="34" charset="0"/>
              </a:rPr>
              <a:t>Break into 3 fragments, each with at most 40 bytes of payload</a:t>
            </a:r>
          </a:p>
          <a:p>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05456928-ECD9-83AE-5B69-DC172D643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4038600"/>
            <a:ext cx="9269119" cy="1543265"/>
          </a:xfrm>
          <a:prstGeom prst="rect">
            <a:avLst/>
          </a:prstGeom>
        </p:spPr>
      </p:pic>
    </p:spTree>
    <p:extLst>
      <p:ext uri="{BB962C8B-B14F-4D97-AF65-F5344CB8AC3E}">
        <p14:creationId xmlns:p14="http://schemas.microsoft.com/office/powerpoint/2010/main" val="1898725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24060-E0FD-393D-62D2-C536F0DBAD7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Build Fragments Manually (1)</a:t>
            </a:r>
          </a:p>
        </p:txBody>
      </p:sp>
      <p:pic>
        <p:nvPicPr>
          <p:cNvPr id="7" name="Picture 6" descr="Text&#10;&#10;Description automatically generated">
            <a:extLst>
              <a:ext uri="{FF2B5EF4-FFF2-40B4-BE49-F238E27FC236}">
                <a16:creationId xmlns:a16="http://schemas.microsoft.com/office/drawing/2014/main" id="{98D96598-8134-DF71-9EF0-84A6B8BFC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4711356"/>
            <a:ext cx="7706801" cy="1676634"/>
          </a:xfrm>
          <a:prstGeom prst="rect">
            <a:avLst/>
          </a:prstGeom>
        </p:spPr>
      </p:pic>
      <p:pic>
        <p:nvPicPr>
          <p:cNvPr id="15" name="Content Placeholder 14" descr="Text, letter&#10;&#10;Description automatically generated">
            <a:extLst>
              <a:ext uri="{FF2B5EF4-FFF2-40B4-BE49-F238E27FC236}">
                <a16:creationId xmlns:a16="http://schemas.microsoft.com/office/drawing/2014/main" id="{5122E3CD-9DF8-CE09-82DC-77937178FA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417638"/>
            <a:ext cx="7706801" cy="2962688"/>
          </a:xfrm>
        </p:spPr>
      </p:pic>
      <p:sp>
        <p:nvSpPr>
          <p:cNvPr id="16" name="TextBox 15">
            <a:extLst>
              <a:ext uri="{FF2B5EF4-FFF2-40B4-BE49-F238E27FC236}">
                <a16:creationId xmlns:a16="http://schemas.microsoft.com/office/drawing/2014/main" id="{876468B3-475B-BCEC-89F4-3F895FEFE0DC}"/>
              </a:ext>
            </a:extLst>
          </p:cNvPr>
          <p:cNvSpPr txBox="1"/>
          <p:nvPr/>
        </p:nvSpPr>
        <p:spPr>
          <a:xfrm>
            <a:off x="8832342" y="2698824"/>
            <a:ext cx="1566454"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Fragment 1</a:t>
            </a:r>
          </a:p>
        </p:txBody>
      </p:sp>
      <p:sp>
        <p:nvSpPr>
          <p:cNvPr id="17" name="TextBox 16">
            <a:extLst>
              <a:ext uri="{FF2B5EF4-FFF2-40B4-BE49-F238E27FC236}">
                <a16:creationId xmlns:a16="http://schemas.microsoft.com/office/drawing/2014/main" id="{ADE7CE97-A0D4-132A-7B1F-D1DC71C4DCD7}"/>
              </a:ext>
            </a:extLst>
          </p:cNvPr>
          <p:cNvSpPr txBox="1"/>
          <p:nvPr/>
        </p:nvSpPr>
        <p:spPr>
          <a:xfrm>
            <a:off x="8832342" y="5257800"/>
            <a:ext cx="1566454"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Fragment</a:t>
            </a:r>
            <a:r>
              <a:rPr lang="en-US" sz="2000" dirty="0">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2821440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24060-E0FD-393D-62D2-C536F0DBAD7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Build Fragments Manually (2)</a:t>
            </a:r>
          </a:p>
        </p:txBody>
      </p:sp>
      <p:pic>
        <p:nvPicPr>
          <p:cNvPr id="8" name="Content Placeholder 7" descr="Graphical user interface, text, application&#10;&#10;Description automatically generated">
            <a:extLst>
              <a:ext uri="{FF2B5EF4-FFF2-40B4-BE49-F238E27FC236}">
                <a16:creationId xmlns:a16="http://schemas.microsoft.com/office/drawing/2014/main" id="{BF7CB00F-32C1-1D02-37A8-F7609C4E9D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621" y="1449722"/>
            <a:ext cx="7916779" cy="3176797"/>
          </a:xfrm>
        </p:spPr>
      </p:pic>
      <p:sp>
        <p:nvSpPr>
          <p:cNvPr id="9" name="TextBox 8">
            <a:extLst>
              <a:ext uri="{FF2B5EF4-FFF2-40B4-BE49-F238E27FC236}">
                <a16:creationId xmlns:a16="http://schemas.microsoft.com/office/drawing/2014/main" id="{EA71FD92-9315-1098-F040-DDEE5C096585}"/>
              </a:ext>
            </a:extLst>
          </p:cNvPr>
          <p:cNvSpPr txBox="1"/>
          <p:nvPr/>
        </p:nvSpPr>
        <p:spPr>
          <a:xfrm>
            <a:off x="8839200" y="2674105"/>
            <a:ext cx="1566454"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Fragment 3</a:t>
            </a:r>
          </a:p>
        </p:txBody>
      </p:sp>
      <p:pic>
        <p:nvPicPr>
          <p:cNvPr id="11" name="Picture 10" descr="Text&#10;&#10;Description automatically generated">
            <a:extLst>
              <a:ext uri="{FF2B5EF4-FFF2-40B4-BE49-F238E27FC236}">
                <a16:creationId xmlns:a16="http://schemas.microsoft.com/office/drawing/2014/main" id="{8A33590B-CAE4-A110-7CE1-7EDFC97C1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42" y="5097096"/>
            <a:ext cx="6354062" cy="1314633"/>
          </a:xfrm>
          <a:prstGeom prst="rect">
            <a:avLst/>
          </a:prstGeom>
        </p:spPr>
      </p:pic>
      <p:sp>
        <p:nvSpPr>
          <p:cNvPr id="13" name="TextBox 12">
            <a:extLst>
              <a:ext uri="{FF2B5EF4-FFF2-40B4-BE49-F238E27FC236}">
                <a16:creationId xmlns:a16="http://schemas.microsoft.com/office/drawing/2014/main" id="{73508F71-567E-01B9-72D1-7E04AB76D2F8}"/>
              </a:ext>
            </a:extLst>
          </p:cNvPr>
          <p:cNvSpPr txBox="1"/>
          <p:nvPr/>
        </p:nvSpPr>
        <p:spPr>
          <a:xfrm>
            <a:off x="7315200" y="5408278"/>
            <a:ext cx="2056973"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Execution Result</a:t>
            </a:r>
          </a:p>
        </p:txBody>
      </p:sp>
    </p:spTree>
    <p:extLst>
      <p:ext uri="{BB962C8B-B14F-4D97-AF65-F5344CB8AC3E}">
        <p14:creationId xmlns:p14="http://schemas.microsoft.com/office/powerpoint/2010/main" val="1816505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5AC88-6EFE-8B18-8973-B2B771304AF7}"/>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Attacks on IP Fragmentation</a:t>
            </a:r>
          </a:p>
        </p:txBody>
      </p:sp>
      <p:pic>
        <p:nvPicPr>
          <p:cNvPr id="5" name="Content Placeholder 4">
            <a:extLst>
              <a:ext uri="{FF2B5EF4-FFF2-40B4-BE49-F238E27FC236}">
                <a16:creationId xmlns:a16="http://schemas.microsoft.com/office/drawing/2014/main" id="{B80812F6-9118-2679-1DE9-99E56F5B6D45}"/>
              </a:ext>
            </a:extLst>
          </p:cNvPr>
          <p:cNvPicPr>
            <a:picLocks noGrp="1" noChangeAspect="1"/>
          </p:cNvPicPr>
          <p:nvPr>
            <p:ph idx="1"/>
          </p:nvPr>
        </p:nvPicPr>
        <p:blipFill>
          <a:blip r:embed="rId2"/>
          <a:stretch>
            <a:fillRect/>
          </a:stretch>
        </p:blipFill>
        <p:spPr>
          <a:xfrm>
            <a:off x="1143000" y="2169342"/>
            <a:ext cx="8991600" cy="2259507"/>
          </a:xfrm>
        </p:spPr>
      </p:pic>
    </p:spTree>
    <p:extLst>
      <p:ext uri="{BB962C8B-B14F-4D97-AF65-F5344CB8AC3E}">
        <p14:creationId xmlns:p14="http://schemas.microsoft.com/office/powerpoint/2010/main" val="1310436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D447D-43EC-11F1-4D9B-012891817AA2}"/>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Attack 1:  Tie Up Target's Resources</a:t>
            </a:r>
          </a:p>
        </p:txBody>
      </p:sp>
      <p:sp>
        <p:nvSpPr>
          <p:cNvPr id="3" name="Content Placeholder 2">
            <a:extLst>
              <a:ext uri="{FF2B5EF4-FFF2-40B4-BE49-F238E27FC236}">
                <a16:creationId xmlns:a16="http://schemas.microsoft.com/office/drawing/2014/main" id="{5A049B11-2004-4F80-4103-69A8BF1D706F}"/>
              </a:ext>
            </a:extLst>
          </p:cNvPr>
          <p:cNvSpPr>
            <a:spLocks noGrp="1"/>
          </p:cNvSpPr>
          <p:nvPr>
            <p:ph idx="1"/>
          </p:nvPr>
        </p:nvSpPr>
        <p:spPr/>
        <p:txBody>
          <a:bodyPr/>
          <a:lstStyle/>
          <a:p>
            <a:pPr marL="0" indent="0">
              <a:buNone/>
            </a:pPr>
            <a:r>
              <a:rPr lang="en-US" b="1" dirty="0"/>
              <a:t>Question</a:t>
            </a:r>
            <a:r>
              <a:rPr lang="en-US" dirty="0"/>
              <a:t>: </a:t>
            </a:r>
            <a:r>
              <a:rPr lang="en-US" dirty="0">
                <a:latin typeface="Arial" panose="020B0604020202020204" pitchFamily="34" charset="0"/>
                <a:cs typeface="Arial" panose="020B0604020202020204" pitchFamily="34" charset="0"/>
              </a:rPr>
              <a:t>Can you use a small amount of bandwidth to tie up a target machine's significant amount of resource? </a:t>
            </a:r>
          </a:p>
          <a:p>
            <a:pPr marL="0" indent="0">
              <a:buNone/>
            </a:pPr>
            <a:r>
              <a:rPr lang="en-US" b="1" dirty="0">
                <a:latin typeface="Arial" panose="020B0604020202020204" pitchFamily="34" charset="0"/>
                <a:cs typeface="Arial" panose="020B0604020202020204" pitchFamily="34" charset="0"/>
              </a:rPr>
              <a:t>Hint</a:t>
            </a:r>
            <a:r>
              <a:rPr lang="en-US" dirty="0">
                <a:latin typeface="Arial" panose="020B0604020202020204" pitchFamily="34" charset="0"/>
                <a:cs typeface="Arial" panose="020B0604020202020204" pitchFamily="34" charset="0"/>
              </a:rPr>
              <a:t>: use 2 small packets to cause server to allocate </a:t>
            </a:r>
            <a:r>
              <a:rPr lang="en-US" dirty="0">
                <a:solidFill>
                  <a:srgbClr val="FF0000"/>
                </a:solidFill>
                <a:latin typeface="Arial" panose="020B0604020202020204" pitchFamily="34" charset="0"/>
                <a:cs typeface="Arial" panose="020B0604020202020204" pitchFamily="34" charset="0"/>
              </a:rPr>
              <a:t>64KB</a:t>
            </a:r>
            <a:r>
              <a:rPr lang="en-US" dirty="0">
                <a:latin typeface="Arial" panose="020B0604020202020204" pitchFamily="34" charset="0"/>
                <a:cs typeface="Arial" panose="020B0604020202020204" pitchFamily="34" charset="0"/>
              </a:rPr>
              <a:t> of RAM</a:t>
            </a:r>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516BA4B6-59C5-8941-B6E8-3B9A9BF1BAB9}"/>
              </a:ext>
            </a:extLst>
          </p:cNvPr>
          <p:cNvPicPr>
            <a:picLocks noChangeAspect="1"/>
          </p:cNvPicPr>
          <p:nvPr/>
        </p:nvPicPr>
        <p:blipFill>
          <a:blip r:embed="rId2"/>
          <a:stretch>
            <a:fillRect/>
          </a:stretch>
        </p:blipFill>
        <p:spPr>
          <a:xfrm>
            <a:off x="936171" y="3606590"/>
            <a:ext cx="8154102" cy="1413069"/>
          </a:xfrm>
          <a:prstGeom prst="rect">
            <a:avLst/>
          </a:prstGeom>
        </p:spPr>
      </p:pic>
    </p:spTree>
    <p:extLst>
      <p:ext uri="{BB962C8B-B14F-4D97-AF65-F5344CB8AC3E}">
        <p14:creationId xmlns:p14="http://schemas.microsoft.com/office/powerpoint/2010/main" val="373334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C2028-E364-93D9-5B11-714D1C8CFA41}"/>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Attack 2:  Create a Super-Large Packet</a:t>
            </a:r>
          </a:p>
        </p:txBody>
      </p:sp>
      <p:sp>
        <p:nvSpPr>
          <p:cNvPr id="3" name="Content Placeholder 2">
            <a:extLst>
              <a:ext uri="{FF2B5EF4-FFF2-40B4-BE49-F238E27FC236}">
                <a16:creationId xmlns:a16="http://schemas.microsoft.com/office/drawing/2014/main" id="{DFA1F620-3C2A-118F-D21F-D363275C88CD}"/>
              </a:ext>
            </a:extLst>
          </p:cNvPr>
          <p:cNvSpPr>
            <a:spLocks noGrp="1"/>
          </p:cNvSpPr>
          <p:nvPr>
            <p:ph idx="1"/>
          </p:nvPr>
        </p:nvSpPr>
        <p:spPr/>
        <p:txBody>
          <a:bodyPr/>
          <a:lstStyle/>
          <a:p>
            <a:pPr marL="0" indent="0">
              <a:buNone/>
            </a:pPr>
            <a:r>
              <a:rPr lang="en-US" b="1" dirty="0">
                <a:latin typeface="Arial" panose="020B0604020202020204" pitchFamily="34" charset="0"/>
                <a:cs typeface="Arial" panose="020B0604020202020204" pitchFamily="34" charset="0"/>
              </a:rPr>
              <a:t>Question</a:t>
            </a:r>
            <a:r>
              <a:rPr lang="en-US" dirty="0">
                <a:latin typeface="Arial" panose="020B0604020202020204" pitchFamily="34" charset="0"/>
                <a:cs typeface="Arial" panose="020B0604020202020204" pitchFamily="34" charset="0"/>
              </a:rPr>
              <a:t>: Can you create an IP packet that is larger </a:t>
            </a:r>
            <a:r>
              <a:rPr lang="en-US">
                <a:latin typeface="Arial" panose="020B0604020202020204" pitchFamily="34" charset="0"/>
                <a:cs typeface="Arial" panose="020B0604020202020204" pitchFamily="34" charset="0"/>
              </a:rPr>
              <a:t>than 65,535 </a:t>
            </a:r>
            <a:r>
              <a:rPr lang="en-US" dirty="0">
                <a:latin typeface="Arial" panose="020B0604020202020204" pitchFamily="34" charset="0"/>
                <a:cs typeface="Arial" panose="020B0604020202020204" pitchFamily="34" charset="0"/>
              </a:rPr>
              <a:t>bytes?  (The Ping-of-Death Attack) </a:t>
            </a:r>
          </a:p>
        </p:txBody>
      </p:sp>
      <p:pic>
        <p:nvPicPr>
          <p:cNvPr id="4" name="Picture 3">
            <a:extLst>
              <a:ext uri="{FF2B5EF4-FFF2-40B4-BE49-F238E27FC236}">
                <a16:creationId xmlns:a16="http://schemas.microsoft.com/office/drawing/2014/main" id="{3F0FFACB-75D8-0CA8-0254-D93FDA3F7E47}"/>
              </a:ext>
            </a:extLst>
          </p:cNvPr>
          <p:cNvPicPr>
            <a:picLocks noChangeAspect="1"/>
          </p:cNvPicPr>
          <p:nvPr/>
        </p:nvPicPr>
        <p:blipFill>
          <a:blip r:embed="rId2"/>
          <a:stretch>
            <a:fillRect/>
          </a:stretch>
        </p:blipFill>
        <p:spPr>
          <a:xfrm>
            <a:off x="838200" y="2933360"/>
            <a:ext cx="6705600" cy="1162050"/>
          </a:xfrm>
          <a:prstGeom prst="rect">
            <a:avLst/>
          </a:prstGeom>
        </p:spPr>
      </p:pic>
    </p:spTree>
    <p:extLst>
      <p:ext uri="{BB962C8B-B14F-4D97-AF65-F5344CB8AC3E}">
        <p14:creationId xmlns:p14="http://schemas.microsoft.com/office/powerpoint/2010/main" val="1630080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754" y="304800"/>
            <a:ext cx="9549245" cy="914400"/>
          </a:xfrm>
        </p:spPr>
        <p:txBody>
          <a:bodyPr>
            <a:noAutofit/>
          </a:bodyPr>
          <a:lstStyle/>
          <a:p>
            <a:pPr algn="l"/>
            <a:r>
              <a:rPr lang="en-US" dirty="0">
                <a:latin typeface="Arial" panose="020B0604020202020204" pitchFamily="34" charset="0"/>
                <a:cs typeface="Arial" panose="020B0604020202020204" pitchFamily="34" charset="0"/>
              </a:rPr>
              <a:t>Outline</a:t>
            </a:r>
          </a:p>
        </p:txBody>
      </p:sp>
      <p:sp>
        <p:nvSpPr>
          <p:cNvPr id="3" name="Content Placeholder 2"/>
          <p:cNvSpPr>
            <a:spLocks noGrp="1"/>
          </p:cNvSpPr>
          <p:nvPr>
            <p:ph idx="1"/>
          </p:nvPr>
        </p:nvSpPr>
        <p:spPr>
          <a:xfrm>
            <a:off x="685800" y="1524000"/>
            <a:ext cx="10972800" cy="4038600"/>
          </a:xfrm>
        </p:spPr>
        <p:txBody>
          <a:bodyPr>
            <a:normAutofit/>
          </a:bodyPr>
          <a:lstStyle/>
          <a:p>
            <a:r>
              <a:rPr lang="en-US" dirty="0">
                <a:latin typeface="Arial" panose="020B0604020202020204" pitchFamily="34" charset="0"/>
                <a:cs typeface="Arial" panose="020B0604020202020204" pitchFamily="34" charset="0"/>
              </a:rPr>
              <a:t>The Role of the IP layer</a:t>
            </a:r>
          </a:p>
          <a:p>
            <a:r>
              <a:rPr lang="en-US" dirty="0">
                <a:latin typeface="Arial" panose="020B0604020202020204" pitchFamily="34" charset="0"/>
                <a:cs typeface="Arial" panose="020B0604020202020204" pitchFamily="34" charset="0"/>
              </a:rPr>
              <a:t>IP Header</a:t>
            </a:r>
          </a:p>
          <a:p>
            <a:r>
              <a:rPr lang="en-US" dirty="0">
                <a:latin typeface="Arial" panose="020B0604020202020204" pitchFamily="34" charset="0"/>
                <a:cs typeface="Arial" panose="020B0604020202020204" pitchFamily="34" charset="0"/>
              </a:rPr>
              <a:t>IP Fragmentation and Attacks</a:t>
            </a:r>
          </a:p>
          <a:p>
            <a:r>
              <a:rPr lang="en-US" dirty="0">
                <a:latin typeface="Arial" panose="020B0604020202020204" pitchFamily="34" charset="0"/>
                <a:cs typeface="Arial" panose="020B0604020202020204" pitchFamily="34" charset="0"/>
              </a:rPr>
              <a:t>Routing</a:t>
            </a:r>
          </a:p>
          <a:p>
            <a:r>
              <a:rPr lang="en-US" dirty="0">
                <a:latin typeface="Arial" panose="020B0604020202020204" pitchFamily="34" charset="0"/>
                <a:cs typeface="Arial" panose="020B0604020202020204" pitchFamily="34" charset="0"/>
              </a:rPr>
              <a:t>ICMP and Attacks</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2509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Ping of Death Attack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Maximum offset of (</a:t>
                </a:r>
                <a14:m>
                  <m:oMath xmlns:m="http://schemas.openxmlformats.org/officeDocument/2006/math">
                    <m:sSup>
                      <m:sSupPr>
                        <m:ctrlPr>
                          <a:rPr lang="en-US"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2</m:t>
                        </m:r>
                      </m:e>
                      <m:sup>
                        <m:r>
                          <a:rPr lang="en-US" b="0" i="1" smtClean="0">
                            <a:latin typeface="Cambria Math" panose="02040503050406030204" pitchFamily="18" charset="0"/>
                            <a:cs typeface="Arial" panose="020B0604020202020204" pitchFamily="34" charset="0"/>
                          </a:rPr>
                          <m:t>13</m:t>
                        </m:r>
                      </m:sup>
                    </m:sSup>
                  </m:oMath>
                </a14:m>
                <a:r>
                  <a:rPr lang="en-US" dirty="0">
                    <a:latin typeface="Arial" panose="020B0604020202020204" pitchFamily="34" charset="0"/>
                    <a:cs typeface="Arial" panose="020B0604020202020204" pitchFamily="34" charset="0"/>
                  </a:rPr>
                  <a:t>-1)*8 = 65,528 </a:t>
                </a:r>
                <a:r>
                  <a:rPr lang="en-US">
                    <a:latin typeface="Arial" panose="020B0604020202020204" pitchFamily="34" charset="0"/>
                    <a:cs typeface="Arial" panose="020B0604020202020204" pitchFamily="34" charset="0"/>
                  </a:rPr>
                  <a:t>bytes. This </a:t>
                </a:r>
                <a:r>
                  <a:rPr lang="en-US" dirty="0">
                    <a:latin typeface="Arial" panose="020B0604020202020204" pitchFamily="34" charset="0"/>
                    <a:cs typeface="Arial" panose="020B0604020202020204" pitchFamily="34" charset="0"/>
                  </a:rPr>
                  <a:t>means that an IP fragment with the maximum offset should have data no larger than 7 bytes, or else it would exceed the limit of the maximum packet length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381" r="-1913"/>
                </a:stretch>
              </a:blipFill>
            </p:spPr>
            <p:txBody>
              <a:bodyPr/>
              <a:lstStyle/>
              <a:p>
                <a:r>
                  <a:rPr lang="en-US">
                    <a:noFill/>
                  </a:rPr>
                  <a:t> </a:t>
                </a:r>
              </a:p>
            </p:txBody>
          </p:sp>
        </mc:Fallback>
      </mc:AlternateContent>
    </p:spTree>
    <p:extLst>
      <p:ext uri="{BB962C8B-B14F-4D97-AF65-F5344CB8AC3E}">
        <p14:creationId xmlns:p14="http://schemas.microsoft.com/office/powerpoint/2010/main" val="3139945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F0E3E-4AAC-BA95-5764-CE95D72808EB}"/>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A Recent Ping of Death Vulnerability</a:t>
            </a:r>
          </a:p>
        </p:txBody>
      </p:sp>
      <p:pic>
        <p:nvPicPr>
          <p:cNvPr id="5" name="Content Placeholder 4">
            <a:extLst>
              <a:ext uri="{FF2B5EF4-FFF2-40B4-BE49-F238E27FC236}">
                <a16:creationId xmlns:a16="http://schemas.microsoft.com/office/drawing/2014/main" id="{0182522C-E11E-9BAC-781D-38CD2A19CC5B}"/>
              </a:ext>
            </a:extLst>
          </p:cNvPr>
          <p:cNvPicPr>
            <a:picLocks noGrp="1" noChangeAspect="1"/>
          </p:cNvPicPr>
          <p:nvPr>
            <p:ph idx="1"/>
          </p:nvPr>
        </p:nvPicPr>
        <p:blipFill>
          <a:blip r:embed="rId2"/>
          <a:stretch>
            <a:fillRect/>
          </a:stretch>
        </p:blipFill>
        <p:spPr>
          <a:xfrm>
            <a:off x="609600" y="1981200"/>
            <a:ext cx="9601200" cy="3446923"/>
          </a:xfrm>
        </p:spPr>
      </p:pic>
    </p:spTree>
    <p:extLst>
      <p:ext uri="{BB962C8B-B14F-4D97-AF65-F5344CB8AC3E}">
        <p14:creationId xmlns:p14="http://schemas.microsoft.com/office/powerpoint/2010/main" val="2381907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AF5BD-CD5A-FC21-7144-593F17F9F5F2}"/>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Attack 3:  Create Abnormal Situation</a:t>
            </a:r>
          </a:p>
        </p:txBody>
      </p:sp>
      <p:sp>
        <p:nvSpPr>
          <p:cNvPr id="3" name="Content Placeholder 2">
            <a:extLst>
              <a:ext uri="{FF2B5EF4-FFF2-40B4-BE49-F238E27FC236}">
                <a16:creationId xmlns:a16="http://schemas.microsoft.com/office/drawing/2014/main" id="{11709D89-AD8A-9A95-2192-B0CF9EC54088}"/>
              </a:ext>
            </a:extLst>
          </p:cNvPr>
          <p:cNvSpPr>
            <a:spLocks noGrp="1"/>
          </p:cNvSpPr>
          <p:nvPr>
            <p:ph idx="1"/>
          </p:nvPr>
        </p:nvSpPr>
        <p:spPr/>
        <p:txBody>
          <a:bodyPr/>
          <a:lstStyle/>
          <a:p>
            <a:pPr marL="0" indent="0">
              <a:buNone/>
            </a:pPr>
            <a:r>
              <a:rPr lang="en-US" b="1" dirty="0">
                <a:latin typeface="Arial" panose="020B0604020202020204" pitchFamily="34" charset="0"/>
                <a:cs typeface="Arial" panose="020B0604020202020204" pitchFamily="34" charset="0"/>
              </a:rPr>
              <a:t>Question</a:t>
            </a:r>
            <a:r>
              <a:rPr lang="en-US" dirty="0">
                <a:latin typeface="Arial" panose="020B0604020202020204" pitchFamily="34" charset="0"/>
                <a:cs typeface="Arial" panose="020B0604020202020204" pitchFamily="34" charset="0"/>
              </a:rPr>
              <a:t>: Can you create some abnormal conditions using "offset" and "payload size"? (</a:t>
            </a:r>
            <a:r>
              <a:rPr lang="en-US" dirty="0">
                <a:solidFill>
                  <a:srgbClr val="FF0000"/>
                </a:solidFill>
                <a:latin typeface="Arial" panose="020B0604020202020204" pitchFamily="34" charset="0"/>
                <a:cs typeface="Arial" panose="020B0604020202020204" pitchFamily="34" charset="0"/>
              </a:rPr>
              <a:t>Teardrop</a:t>
            </a:r>
            <a:r>
              <a:rPr lang="en-US" dirty="0">
                <a:latin typeface="Arial" panose="020B0604020202020204" pitchFamily="34" charset="0"/>
                <a:cs typeface="Arial" panose="020B0604020202020204" pitchFamily="34" charset="0"/>
              </a:rPr>
              <a:t> Attacks)</a:t>
            </a:r>
          </a:p>
        </p:txBody>
      </p:sp>
    </p:spTree>
    <p:extLst>
      <p:ext uri="{BB962C8B-B14F-4D97-AF65-F5344CB8AC3E}">
        <p14:creationId xmlns:p14="http://schemas.microsoft.com/office/powerpoint/2010/main" val="2853622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Teardrop Attack</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a denial-of-service (</a:t>
            </a:r>
            <a:r>
              <a:rPr lang="en-US" dirty="0" err="1">
                <a:latin typeface="Arial" panose="020B0604020202020204" pitchFamily="34" charset="0"/>
                <a:cs typeface="Arial" panose="020B0604020202020204" pitchFamily="34" charset="0"/>
              </a:rPr>
              <a:t>DoS</a:t>
            </a:r>
            <a:r>
              <a:rPr lang="en-US" dirty="0">
                <a:latin typeface="Arial" panose="020B0604020202020204" pitchFamily="34" charset="0"/>
                <a:cs typeface="Arial" panose="020B0604020202020204" pitchFamily="34" charset="0"/>
              </a:rPr>
              <a:t>) attack that involves sending fragmented packets to a target machine. Since the machine receiving such packets cannot reassemble them due to a bug in TCP/IP fragmentation reassembly, the packets overlap one another, crashing the target network device</a:t>
            </a:r>
          </a:p>
        </p:txBody>
      </p:sp>
    </p:spTree>
    <p:extLst>
      <p:ext uri="{BB962C8B-B14F-4D97-AF65-F5344CB8AC3E}">
        <p14:creationId xmlns:p14="http://schemas.microsoft.com/office/powerpoint/2010/main" val="1012397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Routing (Forwarding) Table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atin typeface="Arial" panose="020B0604020202020204" pitchFamily="34" charset="0"/>
                    <a:cs typeface="Arial" panose="020B0604020202020204" pitchFamily="34" charset="0"/>
                  </a:rPr>
                  <a:t>Over 4 </a:t>
                </a:r>
                <a:r>
                  <a:rPr lang="en-US" dirty="0">
                    <a:latin typeface="Arial" panose="020B0604020202020204" pitchFamily="34" charset="0"/>
                    <a:cs typeface="Arial" panose="020B0604020202020204" pitchFamily="34" charset="0"/>
                  </a:rPr>
                  <a:t>billion (</a:t>
                </a:r>
                <a14:m>
                  <m:oMath xmlns:m="http://schemas.openxmlformats.org/officeDocument/2006/math">
                    <m:sSup>
                      <m:sSupPr>
                        <m:ctrlPr>
                          <a:rPr lang="en-US"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2</m:t>
                        </m:r>
                      </m:e>
                      <m:sup>
                        <m:r>
                          <a:rPr lang="en-US" b="0" i="1" smtClean="0">
                            <a:latin typeface="Cambria Math" panose="02040503050406030204" pitchFamily="18" charset="0"/>
                            <a:cs typeface="Arial" panose="020B0604020202020204" pitchFamily="34" charset="0"/>
                          </a:rPr>
                          <m:t>32</m:t>
                        </m:r>
                      </m:sup>
                    </m:sSup>
                  </m:oMath>
                </a14:m>
                <a:r>
                  <a:rPr lang="en-US" dirty="0">
                    <a:latin typeface="Arial" panose="020B0604020202020204" pitchFamily="34" charset="0"/>
                    <a:cs typeface="Arial" panose="020B0604020202020204" pitchFamily="34" charset="0"/>
                  </a:rPr>
                  <a:t>) IP addresses, so rather than list individual destination address, list range of addresses (aggregate table entries)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Longest prefix matching - when looking for routing table entry for given destination address, use longest address prefix that matches destination address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695680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A63C-44B8-F38A-A313-2DFD34812072}"/>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Routing Rules</a:t>
            </a:r>
          </a:p>
        </p:txBody>
      </p:sp>
      <p:sp>
        <p:nvSpPr>
          <p:cNvPr id="3" name="Content Placeholder 2">
            <a:extLst>
              <a:ext uri="{FF2B5EF4-FFF2-40B4-BE49-F238E27FC236}">
                <a16:creationId xmlns:a16="http://schemas.microsoft.com/office/drawing/2014/main" id="{05BBE71C-9509-1AD9-E589-B5BFFB026247}"/>
              </a:ext>
            </a:extLst>
          </p:cNvPr>
          <p:cNvSpPr>
            <a:spLocks noGrp="1"/>
          </p:cNvSpPr>
          <p:nvPr>
            <p:ph idx="1"/>
          </p:nvPr>
        </p:nvSpPr>
        <p:spPr>
          <a:xfrm>
            <a:off x="609600" y="1600201"/>
            <a:ext cx="10972800" cy="2285999"/>
          </a:xfrm>
        </p:spPr>
        <p:txBody>
          <a:bodyPr/>
          <a:lstStyle/>
          <a:p>
            <a:pPr marL="0" indent="0">
              <a:buNone/>
            </a:pPr>
            <a:r>
              <a:rPr lang="en-US" b="1" dirty="0">
                <a:latin typeface="Arial" panose="020B0604020202020204" pitchFamily="34" charset="0"/>
                <a:cs typeface="Arial" panose="020B0604020202020204" pitchFamily="34" charset="0"/>
              </a:rPr>
              <a:t>Question: </a:t>
            </a:r>
            <a:r>
              <a:rPr lang="en-US" dirty="0">
                <a:latin typeface="Arial" panose="020B0604020202020204" pitchFamily="34" charset="0"/>
                <a:cs typeface="Arial" panose="020B0604020202020204" pitchFamily="34" charset="0"/>
              </a:rPr>
              <a:t>What interface will be used to route packets to </a:t>
            </a:r>
          </a:p>
          <a:p>
            <a:pPr marL="400050" lvl="1" indent="0">
              <a:buNone/>
            </a:pPr>
            <a:r>
              <a:rPr lang="en-US" dirty="0">
                <a:latin typeface="Arial" panose="020B0604020202020204" pitchFamily="34" charset="0"/>
                <a:cs typeface="Arial" panose="020B0604020202020204" pitchFamily="34" charset="0"/>
              </a:rPr>
              <a:t>(1) 192.200.60.5?</a:t>
            </a:r>
          </a:p>
          <a:p>
            <a:pPr marL="400050" lvl="1" indent="0">
              <a:buNone/>
            </a:pPr>
            <a:r>
              <a:rPr lang="en-US" dirty="0">
                <a:latin typeface="Arial" panose="020B0604020202020204" pitchFamily="34" charset="0"/>
                <a:cs typeface="Arial" panose="020B0604020202020204" pitchFamily="34" charset="0"/>
              </a:rPr>
              <a:t>(2) 192.168.30.5?</a:t>
            </a:r>
          </a:p>
          <a:p>
            <a:pPr marL="400050" lvl="1" indent="0">
              <a:buNone/>
            </a:pPr>
            <a:r>
              <a:rPr lang="en-US" dirty="0">
                <a:latin typeface="Arial" panose="020B0604020202020204" pitchFamily="34" charset="0"/>
                <a:cs typeface="Arial" panose="020B0604020202020204" pitchFamily="34" charset="0"/>
              </a:rPr>
              <a:t>(3) 192.168.60.5?</a:t>
            </a:r>
          </a:p>
          <a:p>
            <a:pPr marL="400050" lvl="1" indent="0">
              <a:buNone/>
            </a:pPr>
            <a:endParaRPr lang="en-US" dirty="0"/>
          </a:p>
          <a:p>
            <a:pPr marL="400050" lvl="1" indent="0">
              <a:buNone/>
            </a:pPr>
            <a:endParaRPr lang="en-US" dirty="0"/>
          </a:p>
        </p:txBody>
      </p:sp>
      <p:graphicFrame>
        <p:nvGraphicFramePr>
          <p:cNvPr id="4" name="Table 4">
            <a:extLst>
              <a:ext uri="{FF2B5EF4-FFF2-40B4-BE49-F238E27FC236}">
                <a16:creationId xmlns:a16="http://schemas.microsoft.com/office/drawing/2014/main" id="{29AE8642-6D46-7139-E62F-04E08A444D7F}"/>
              </a:ext>
            </a:extLst>
          </p:cNvPr>
          <p:cNvGraphicFramePr>
            <a:graphicFrameLocks noGrp="1"/>
          </p:cNvGraphicFramePr>
          <p:nvPr/>
        </p:nvGraphicFramePr>
        <p:xfrm>
          <a:off x="1066800" y="4068763"/>
          <a:ext cx="9144000" cy="2225040"/>
        </p:xfrm>
        <a:graphic>
          <a:graphicData uri="http://schemas.openxmlformats.org/drawingml/2006/table">
            <a:tbl>
              <a:tblPr firstRow="1" bandRow="1">
                <a:tableStyleId>{5C22544A-7EE6-4342-B048-85BDC9FD1C3A}</a:tableStyleId>
              </a:tblPr>
              <a:tblGrid>
                <a:gridCol w="5229225">
                  <a:extLst>
                    <a:ext uri="{9D8B030D-6E8A-4147-A177-3AD203B41FA5}">
                      <a16:colId xmlns:a16="http://schemas.microsoft.com/office/drawing/2014/main" val="3629877654"/>
                    </a:ext>
                  </a:extLst>
                </a:gridCol>
                <a:gridCol w="1457325">
                  <a:extLst>
                    <a:ext uri="{9D8B030D-6E8A-4147-A177-3AD203B41FA5}">
                      <a16:colId xmlns:a16="http://schemas.microsoft.com/office/drawing/2014/main" val="3399376861"/>
                    </a:ext>
                  </a:extLst>
                </a:gridCol>
                <a:gridCol w="1200150">
                  <a:extLst>
                    <a:ext uri="{9D8B030D-6E8A-4147-A177-3AD203B41FA5}">
                      <a16:colId xmlns:a16="http://schemas.microsoft.com/office/drawing/2014/main" val="1629600037"/>
                    </a:ext>
                  </a:extLst>
                </a:gridCol>
                <a:gridCol w="1257300">
                  <a:extLst>
                    <a:ext uri="{9D8B030D-6E8A-4147-A177-3AD203B41FA5}">
                      <a16:colId xmlns:a16="http://schemas.microsoft.com/office/drawing/2014/main" val="1757736122"/>
                    </a:ext>
                  </a:extLst>
                </a:gridCol>
              </a:tblGrid>
              <a:tr h="370840">
                <a:tc>
                  <a:txBody>
                    <a:bodyPr/>
                    <a:lstStyle/>
                    <a:p>
                      <a:r>
                        <a:rPr lang="en-US" sz="2000" dirty="0"/>
                        <a:t>Routing Entry</a:t>
                      </a:r>
                    </a:p>
                  </a:txBody>
                  <a:tcPr/>
                </a:tc>
                <a:tc>
                  <a:txBody>
                    <a:bodyPr/>
                    <a:lstStyle/>
                    <a:p>
                      <a:pPr algn="ctr"/>
                      <a:r>
                        <a:rPr lang="en-US" sz="2000" dirty="0"/>
                        <a:t>Packet 1</a:t>
                      </a:r>
                    </a:p>
                  </a:txBody>
                  <a:tcPr/>
                </a:tc>
                <a:tc>
                  <a:txBody>
                    <a:bodyPr/>
                    <a:lstStyle/>
                    <a:p>
                      <a:pPr algn="ctr"/>
                      <a:r>
                        <a:rPr lang="en-US" sz="2000" dirty="0"/>
                        <a:t>Packet 2</a:t>
                      </a:r>
                    </a:p>
                  </a:txBody>
                  <a:tcPr/>
                </a:tc>
                <a:tc>
                  <a:txBody>
                    <a:bodyPr/>
                    <a:lstStyle/>
                    <a:p>
                      <a:pPr algn="ctr"/>
                      <a:r>
                        <a:rPr lang="en-US" sz="2000" dirty="0"/>
                        <a:t>Packet 3</a:t>
                      </a:r>
                    </a:p>
                  </a:txBody>
                  <a:tcPr/>
                </a:tc>
                <a:extLst>
                  <a:ext uri="{0D108BD9-81ED-4DB2-BD59-A6C34878D82A}">
                    <a16:rowId xmlns:a16="http://schemas.microsoft.com/office/drawing/2014/main" val="3618094574"/>
                  </a:ext>
                </a:extLst>
              </a:tr>
              <a:tr h="370840">
                <a:tc>
                  <a:txBody>
                    <a:bodyPr/>
                    <a:lstStyle/>
                    <a:p>
                      <a:r>
                        <a:rPr lang="en-US" sz="2400" b="1" dirty="0"/>
                        <a:t>A: 0.0.0.0/0                 dev interface-a</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178821435"/>
                  </a:ext>
                </a:extLst>
              </a:tr>
              <a:tr h="370840">
                <a:tc>
                  <a:txBody>
                    <a:bodyPr/>
                    <a:lstStyle/>
                    <a:p>
                      <a:r>
                        <a:rPr lang="en-US" sz="2400" b="1" dirty="0"/>
                        <a:t>B: 192.168.0.0/16      dev interface-b</a:t>
                      </a:r>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57013552"/>
                  </a:ext>
                </a:extLst>
              </a:tr>
              <a:tr h="370840">
                <a:tc>
                  <a:txBody>
                    <a:bodyPr/>
                    <a:lstStyle/>
                    <a:p>
                      <a:r>
                        <a:rPr lang="en-US" sz="2400" b="1" dirty="0"/>
                        <a:t>C: 192.168.60.0/24    dev interface-c</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74725602"/>
                  </a:ext>
                </a:extLst>
              </a:tr>
              <a:tr h="370840">
                <a:tc>
                  <a:txBody>
                    <a:bodyPr/>
                    <a:lstStyle/>
                    <a:p>
                      <a:r>
                        <a:rPr lang="en-US" sz="2400" b="1" dirty="0"/>
                        <a:t>D: 192.168.60.5/32    dev interface-d</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55783698"/>
                  </a:ext>
                </a:extLst>
              </a:tr>
            </a:tbl>
          </a:graphicData>
        </a:graphic>
      </p:graphicFrame>
    </p:spTree>
    <p:extLst>
      <p:ext uri="{BB962C8B-B14F-4D97-AF65-F5344CB8AC3E}">
        <p14:creationId xmlns:p14="http://schemas.microsoft.com/office/powerpoint/2010/main" val="4020812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Routing Example</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dirty="0">
                <a:latin typeface="Arial" panose="020B0604020202020204" pitchFamily="34" charset="0"/>
                <a:cs typeface="Arial" panose="020B0604020202020204" pitchFamily="34" charset="0"/>
              </a:rPr>
              <a:t>Destination 200.23.22.161   which interface?</a:t>
            </a:r>
          </a:p>
          <a:p>
            <a:r>
              <a:rPr lang="en-US" dirty="0">
                <a:solidFill>
                  <a:srgbClr val="FF0000"/>
                </a:solidFill>
                <a:latin typeface="Arial" panose="020B0604020202020204" pitchFamily="34" charset="0"/>
                <a:cs typeface="Arial" panose="020B0604020202020204" pitchFamily="34" charset="0"/>
              </a:rPr>
              <a:t>11001000.00010110.00010</a:t>
            </a:r>
            <a:r>
              <a:rPr lang="en-US" dirty="0">
                <a:solidFill>
                  <a:srgbClr val="3A3A3A"/>
                </a:solidFill>
                <a:latin typeface="Arial" panose="020B0604020202020204" pitchFamily="34" charset="0"/>
                <a:cs typeface="Arial" panose="020B0604020202020204" pitchFamily="34" charset="0"/>
              </a:rPr>
              <a:t>110.10100001</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Destination 200.23.24.170   which interface?</a:t>
            </a:r>
          </a:p>
          <a:p>
            <a:r>
              <a:rPr lang="en-US" dirty="0">
                <a:solidFill>
                  <a:srgbClr val="FF0000"/>
                </a:solidFill>
                <a:latin typeface="Arial" panose="020B0604020202020204" pitchFamily="34" charset="0"/>
                <a:cs typeface="Arial" panose="020B0604020202020204" pitchFamily="34" charset="0"/>
              </a:rPr>
              <a:t>11001000.00010111.00011000</a:t>
            </a:r>
            <a:r>
              <a:rPr lang="en-US" dirty="0">
                <a:latin typeface="Arial" panose="020B0604020202020204" pitchFamily="34" charset="0"/>
                <a:cs typeface="Arial" panose="020B0604020202020204" pitchFamily="34" charset="0"/>
              </a:rPr>
              <a:t>.10101010 </a:t>
            </a:r>
          </a:p>
          <a:p>
            <a:endParaRPr lang="en-US" dirty="0">
              <a:latin typeface="Arial" panose="020B0604020202020204" pitchFamily="34" charset="0"/>
              <a:cs typeface="Arial" panose="020B0604020202020204" pitchFamily="34" charset="0"/>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290048430"/>
              </p:ext>
            </p:extLst>
          </p:nvPr>
        </p:nvGraphicFramePr>
        <p:xfrm>
          <a:off x="969763" y="1690688"/>
          <a:ext cx="10590865" cy="1854200"/>
        </p:xfrm>
        <a:graphic>
          <a:graphicData uri="http://schemas.openxmlformats.org/drawingml/2006/table">
            <a:tbl>
              <a:tblPr firstRow="1" bandRow="1">
                <a:tableStyleId>{5C22544A-7EE6-4342-B048-85BDC9FD1C3A}</a:tableStyleId>
              </a:tblPr>
              <a:tblGrid>
                <a:gridCol w="2647716">
                  <a:extLst>
                    <a:ext uri="{9D8B030D-6E8A-4147-A177-3AD203B41FA5}">
                      <a16:colId xmlns:a16="http://schemas.microsoft.com/office/drawing/2014/main" val="2158722508"/>
                    </a:ext>
                  </a:extLst>
                </a:gridCol>
                <a:gridCol w="5213837">
                  <a:extLst>
                    <a:ext uri="{9D8B030D-6E8A-4147-A177-3AD203B41FA5}">
                      <a16:colId xmlns:a16="http://schemas.microsoft.com/office/drawing/2014/main" val="371203963"/>
                    </a:ext>
                  </a:extLst>
                </a:gridCol>
                <a:gridCol w="2729312">
                  <a:extLst>
                    <a:ext uri="{9D8B030D-6E8A-4147-A177-3AD203B41FA5}">
                      <a16:colId xmlns:a16="http://schemas.microsoft.com/office/drawing/2014/main" val="3479355884"/>
                    </a:ext>
                  </a:extLst>
                </a:gridCol>
              </a:tblGrid>
              <a:tr h="370840">
                <a:tc gridSpan="2">
                  <a:txBody>
                    <a:bodyPr/>
                    <a:lstStyle/>
                    <a:p>
                      <a:pPr algn="ctr"/>
                      <a:r>
                        <a:rPr lang="en-US" dirty="0">
                          <a:latin typeface="Arial" panose="020B0604020202020204" pitchFamily="34" charset="0"/>
                          <a:cs typeface="Arial" panose="020B0604020202020204" pitchFamily="34" charset="0"/>
                        </a:rPr>
                        <a:t>Destination Address Range </a:t>
                      </a:r>
                    </a:p>
                  </a:txBody>
                  <a:tcPr/>
                </a:tc>
                <a:tc hMerge="1">
                  <a:txBody>
                    <a:bodyPr/>
                    <a:lstStyle/>
                    <a:p>
                      <a:endParaRPr lang="en-US"/>
                    </a:p>
                  </a:txBody>
                  <a:tcPr/>
                </a:tc>
                <a:tc>
                  <a:txBody>
                    <a:bodyPr/>
                    <a:lstStyle/>
                    <a:p>
                      <a:pPr algn="ctr"/>
                      <a:r>
                        <a:rPr lang="en-US" dirty="0">
                          <a:latin typeface="Arial" panose="020B0604020202020204" pitchFamily="34" charset="0"/>
                          <a:cs typeface="Arial" panose="020B0604020202020204" pitchFamily="34" charset="0"/>
                        </a:rPr>
                        <a:t>Link interface</a:t>
                      </a:r>
                    </a:p>
                  </a:txBody>
                  <a:tcPr/>
                </a:tc>
                <a:extLst>
                  <a:ext uri="{0D108BD9-81ED-4DB2-BD59-A6C34878D82A}">
                    <a16:rowId xmlns:a16="http://schemas.microsoft.com/office/drawing/2014/main" val="1420889158"/>
                  </a:ext>
                </a:extLst>
              </a:tr>
              <a:tr h="370840">
                <a:tc>
                  <a:txBody>
                    <a:bodyPr/>
                    <a:lstStyle/>
                    <a:p>
                      <a:r>
                        <a:rPr lang="en-US" dirty="0">
                          <a:latin typeface="Arial" panose="020B0604020202020204" pitchFamily="34" charset="0"/>
                          <a:cs typeface="Arial" panose="020B0604020202020204" pitchFamily="34" charset="0"/>
                        </a:rPr>
                        <a:t>200.23.16.0/21</a:t>
                      </a:r>
                    </a:p>
                  </a:txBody>
                  <a:tcPr/>
                </a:tc>
                <a:tc>
                  <a:txBody>
                    <a:bodyPr/>
                    <a:lstStyle/>
                    <a:p>
                      <a:r>
                        <a:rPr lang="en-US" dirty="0">
                          <a:solidFill>
                            <a:srgbClr val="FF0000"/>
                          </a:solidFill>
                          <a:latin typeface="Arial" panose="020B0604020202020204" pitchFamily="34" charset="0"/>
                          <a:cs typeface="Arial" panose="020B0604020202020204" pitchFamily="34" charset="0"/>
                        </a:rPr>
                        <a:t>1001000.00010110.00010</a:t>
                      </a:r>
                      <a:r>
                        <a:rPr lang="en-US" dirty="0">
                          <a:latin typeface="Arial" panose="020B0604020202020204" pitchFamily="34" charset="0"/>
                          <a:cs typeface="Arial" panose="020B0604020202020204" pitchFamily="34" charset="0"/>
                        </a:rPr>
                        <a:t>000</a:t>
                      </a:r>
                    </a:p>
                  </a:txBody>
                  <a:tcPr/>
                </a:tc>
                <a:tc>
                  <a:txBody>
                    <a:bodyPr/>
                    <a:lstStyle/>
                    <a:p>
                      <a:pPr algn="ctr"/>
                      <a:r>
                        <a:rPr lang="en-US"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1833829044"/>
                  </a:ext>
                </a:extLst>
              </a:tr>
              <a:tr h="370840">
                <a:tc>
                  <a:txBody>
                    <a:bodyPr/>
                    <a:lstStyle/>
                    <a:p>
                      <a:r>
                        <a:rPr lang="en-US" dirty="0">
                          <a:latin typeface="Arial" panose="020B0604020202020204" pitchFamily="34" charset="0"/>
                          <a:cs typeface="Arial" panose="020B0604020202020204" pitchFamily="34" charset="0"/>
                        </a:rPr>
                        <a:t>200.23.24.0/24</a:t>
                      </a:r>
                    </a:p>
                  </a:txBody>
                  <a:tcPr/>
                </a:tc>
                <a:tc>
                  <a:txBody>
                    <a:bodyPr/>
                    <a:lstStyle/>
                    <a:p>
                      <a:r>
                        <a:rPr lang="en-US" dirty="0">
                          <a:solidFill>
                            <a:srgbClr val="FF0000"/>
                          </a:solidFill>
                          <a:latin typeface="Arial" panose="020B0604020202020204" pitchFamily="34" charset="0"/>
                          <a:cs typeface="Arial" panose="020B0604020202020204" pitchFamily="34" charset="0"/>
                        </a:rPr>
                        <a:t>1001000.00010110.00011000</a:t>
                      </a:r>
                    </a:p>
                  </a:txBody>
                  <a:tcPr/>
                </a:tc>
                <a:tc>
                  <a:txBody>
                    <a:bodyPr/>
                    <a:lstStyle/>
                    <a:p>
                      <a:pPr algn="ctr"/>
                      <a:r>
                        <a:rPr lang="en-US"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4018495041"/>
                  </a:ext>
                </a:extLst>
              </a:tr>
              <a:tr h="370840">
                <a:tc>
                  <a:txBody>
                    <a:bodyPr/>
                    <a:lstStyle/>
                    <a:p>
                      <a:r>
                        <a:rPr lang="en-US" dirty="0">
                          <a:latin typeface="Arial" panose="020B0604020202020204" pitchFamily="34" charset="0"/>
                          <a:cs typeface="Arial" panose="020B0604020202020204" pitchFamily="34" charset="0"/>
                        </a:rPr>
                        <a:t>200.23.24.0/21</a:t>
                      </a:r>
                    </a:p>
                  </a:txBody>
                  <a:tcPr/>
                </a:tc>
                <a:tc>
                  <a:txBody>
                    <a:bodyPr/>
                    <a:lstStyle/>
                    <a:p>
                      <a:r>
                        <a:rPr lang="en-US" dirty="0">
                          <a:solidFill>
                            <a:srgbClr val="FF0000"/>
                          </a:solidFill>
                          <a:latin typeface="Arial" panose="020B0604020202020204" pitchFamily="34" charset="0"/>
                          <a:cs typeface="Arial" panose="020B0604020202020204" pitchFamily="34" charset="0"/>
                        </a:rPr>
                        <a:t>1001000.00010110.00011</a:t>
                      </a:r>
                      <a:r>
                        <a:rPr lang="en-US" dirty="0">
                          <a:latin typeface="Arial" panose="020B0604020202020204" pitchFamily="34" charset="0"/>
                          <a:cs typeface="Arial" panose="020B0604020202020204" pitchFamily="34" charset="0"/>
                        </a:rPr>
                        <a:t>000</a:t>
                      </a:r>
                    </a:p>
                  </a:txBody>
                  <a:tcPr/>
                </a:tc>
                <a:tc>
                  <a:txBody>
                    <a:bodyPr/>
                    <a:lstStyle/>
                    <a:p>
                      <a:pPr algn="ctr"/>
                      <a:r>
                        <a:rPr lang="en-US" dirty="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3921770156"/>
                  </a:ext>
                </a:extLst>
              </a:tr>
              <a:tr h="370840">
                <a:tc gridSpan="2">
                  <a:txBody>
                    <a:bodyPr/>
                    <a:lstStyle/>
                    <a:p>
                      <a:r>
                        <a:rPr lang="en-US" dirty="0">
                          <a:latin typeface="Arial" panose="020B0604020202020204" pitchFamily="34" charset="0"/>
                          <a:cs typeface="Arial" panose="020B0604020202020204" pitchFamily="34" charset="0"/>
                        </a:rPr>
                        <a:t>otherwise</a:t>
                      </a:r>
                    </a:p>
                  </a:txBody>
                  <a:tcPr/>
                </a:tc>
                <a:tc hMerge="1">
                  <a:txBody>
                    <a:bodyPr/>
                    <a:lstStyle/>
                    <a:p>
                      <a:endParaRPr lang="en-US"/>
                    </a:p>
                  </a:txBody>
                  <a:tcPr/>
                </a:tc>
                <a:tc>
                  <a:txBody>
                    <a:bodyPr/>
                    <a:lstStyle/>
                    <a:p>
                      <a:pPr algn="ctr"/>
                      <a:r>
                        <a:rPr lang="en-US" dirty="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1518197645"/>
                  </a:ext>
                </a:extLst>
              </a:tr>
            </a:tbl>
          </a:graphicData>
        </a:graphic>
      </p:graphicFrame>
    </p:spTree>
    <p:extLst>
      <p:ext uri="{BB962C8B-B14F-4D97-AF65-F5344CB8AC3E}">
        <p14:creationId xmlns:p14="http://schemas.microsoft.com/office/powerpoint/2010/main" val="3031487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274" y="338306"/>
            <a:ext cx="10515600" cy="512404"/>
          </a:xfrm>
        </p:spPr>
        <p:txBody>
          <a:bodyPr>
            <a:normAutofit fontScale="90000"/>
          </a:bodyPr>
          <a:lstStyle/>
          <a:p>
            <a:r>
              <a:rPr lang="en-US" dirty="0">
                <a:latin typeface="Arial" panose="020B0604020202020204" pitchFamily="34" charset="0"/>
                <a:cs typeface="Arial" panose="020B0604020202020204" pitchFamily="34" charset="0"/>
              </a:rPr>
              <a:t>Routing Table</a:t>
            </a:r>
          </a:p>
        </p:txBody>
      </p:sp>
      <p:sp>
        <p:nvSpPr>
          <p:cNvPr id="10" name="Cloud 9"/>
          <p:cNvSpPr/>
          <p:nvPr/>
        </p:nvSpPr>
        <p:spPr>
          <a:xfrm>
            <a:off x="3741269" y="12108"/>
            <a:ext cx="2212372" cy="1083616"/>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1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7486" y="2884907"/>
            <a:ext cx="768439" cy="1195351"/>
          </a:xfr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0371" y="3271867"/>
            <a:ext cx="1531220" cy="1531220"/>
          </a:xfrm>
          <a:prstGeom prst="rect">
            <a:avLst/>
          </a:prstGeom>
        </p:spPr>
      </p:pic>
      <p:cxnSp>
        <p:nvCxnSpPr>
          <p:cNvPr id="31" name="Straight Connector 30"/>
          <p:cNvCxnSpPr/>
          <p:nvPr/>
        </p:nvCxnSpPr>
        <p:spPr>
          <a:xfrm>
            <a:off x="7906721" y="2571814"/>
            <a:ext cx="7374" cy="4203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202430" y="4440365"/>
            <a:ext cx="64525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430518" y="3882693"/>
            <a:ext cx="7374" cy="5530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7455" y="4684226"/>
            <a:ext cx="1494351" cy="1494351"/>
          </a:xfrm>
          <a:prstGeom prst="rect">
            <a:avLst/>
          </a:prstGeom>
        </p:spPr>
      </p:pic>
      <p:pic>
        <p:nvPicPr>
          <p:cNvPr id="43" name="Picture 42"/>
          <p:cNvPicPr>
            <a:picLocks noChangeAspect="1"/>
          </p:cNvPicPr>
          <p:nvPr/>
        </p:nvPicPr>
        <p:blipFill>
          <a:blip r:embed="rId4"/>
          <a:stretch>
            <a:fillRect/>
          </a:stretch>
        </p:blipFill>
        <p:spPr>
          <a:xfrm>
            <a:off x="7032949" y="4723082"/>
            <a:ext cx="1493649" cy="1493649"/>
          </a:xfrm>
          <a:prstGeom prst="rect">
            <a:avLst/>
          </a:prstGeom>
        </p:spPr>
      </p:pic>
      <p:pic>
        <p:nvPicPr>
          <p:cNvPr id="44" name="Picture 43"/>
          <p:cNvPicPr>
            <a:picLocks noChangeAspect="1"/>
          </p:cNvPicPr>
          <p:nvPr/>
        </p:nvPicPr>
        <p:blipFill>
          <a:blip r:embed="rId4"/>
          <a:stretch>
            <a:fillRect/>
          </a:stretch>
        </p:blipFill>
        <p:spPr>
          <a:xfrm>
            <a:off x="9370352" y="4706300"/>
            <a:ext cx="1493649" cy="1493649"/>
          </a:xfrm>
          <a:prstGeom prst="rect">
            <a:avLst/>
          </a:prstGeom>
        </p:spPr>
      </p:pic>
      <p:cxnSp>
        <p:nvCxnSpPr>
          <p:cNvPr id="46" name="Straight Connector 45"/>
          <p:cNvCxnSpPr/>
          <p:nvPr/>
        </p:nvCxnSpPr>
        <p:spPr>
          <a:xfrm>
            <a:off x="2978834" y="2563414"/>
            <a:ext cx="0" cy="9339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114757" y="4440365"/>
            <a:ext cx="0" cy="4793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5"/>
          <a:stretch>
            <a:fillRect/>
          </a:stretch>
        </p:blipFill>
        <p:spPr>
          <a:xfrm>
            <a:off x="8224607" y="4431966"/>
            <a:ext cx="12193" cy="487722"/>
          </a:xfrm>
          <a:prstGeom prst="rect">
            <a:avLst/>
          </a:prstGeom>
        </p:spPr>
      </p:pic>
      <p:pic>
        <p:nvPicPr>
          <p:cNvPr id="52" name="Picture 51"/>
          <p:cNvPicPr>
            <a:picLocks noChangeAspect="1"/>
          </p:cNvPicPr>
          <p:nvPr/>
        </p:nvPicPr>
        <p:blipFill>
          <a:blip r:embed="rId5"/>
          <a:stretch>
            <a:fillRect/>
          </a:stretch>
        </p:blipFill>
        <p:spPr>
          <a:xfrm>
            <a:off x="10614579" y="4440365"/>
            <a:ext cx="12193" cy="487722"/>
          </a:xfrm>
          <a:prstGeom prst="rect">
            <a:avLst/>
          </a:prstGeom>
        </p:spPr>
      </p:pic>
      <p:sp>
        <p:nvSpPr>
          <p:cNvPr id="53" name="TextBox 52"/>
          <p:cNvSpPr txBox="1"/>
          <p:nvPr/>
        </p:nvSpPr>
        <p:spPr>
          <a:xfrm>
            <a:off x="4319202" y="404399"/>
            <a:ext cx="128311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internet</a:t>
            </a:r>
          </a:p>
        </p:txBody>
      </p:sp>
      <p:sp>
        <p:nvSpPr>
          <p:cNvPr id="3" name="TextBox 2"/>
          <p:cNvSpPr txBox="1"/>
          <p:nvPr/>
        </p:nvSpPr>
        <p:spPr>
          <a:xfrm>
            <a:off x="1965876" y="3006932"/>
            <a:ext cx="101295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10.0.2.3</a:t>
            </a: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43" y="4758098"/>
            <a:ext cx="4677897" cy="515615"/>
          </a:xfrm>
          <a:prstGeom prst="rect">
            <a:avLst/>
          </a:prstGeom>
        </p:spPr>
      </p:pic>
      <p:sp>
        <p:nvSpPr>
          <p:cNvPr id="5" name="TextBox 4"/>
          <p:cNvSpPr txBox="1"/>
          <p:nvPr/>
        </p:nvSpPr>
        <p:spPr>
          <a:xfrm>
            <a:off x="6685967" y="2700497"/>
            <a:ext cx="129804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10.0.2.128</a:t>
            </a:r>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0722" y="6127774"/>
            <a:ext cx="6586586" cy="490541"/>
          </a:xfrm>
          <a:prstGeom prst="rect">
            <a:avLst/>
          </a:prstGeom>
        </p:spPr>
      </p:pic>
      <p:sp>
        <p:nvSpPr>
          <p:cNvPr id="7" name="TextBox 6"/>
          <p:cNvSpPr txBox="1"/>
          <p:nvPr/>
        </p:nvSpPr>
        <p:spPr>
          <a:xfrm>
            <a:off x="5071163" y="3956841"/>
            <a:ext cx="167081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192.168.60.2</a:t>
            </a: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6333" y="1459448"/>
            <a:ext cx="6791375" cy="833444"/>
          </a:xfrm>
          <a:prstGeom prst="rect">
            <a:avLst/>
          </a:prstGeom>
        </p:spPr>
      </p:pic>
      <p:sp>
        <p:nvSpPr>
          <p:cNvPr id="11" name="TextBox 10"/>
          <p:cNvSpPr txBox="1"/>
          <p:nvPr/>
        </p:nvSpPr>
        <p:spPr>
          <a:xfrm>
            <a:off x="8421426" y="3719148"/>
            <a:ext cx="201541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192.168.60.128</a:t>
            </a:r>
          </a:p>
        </p:txBody>
      </p:sp>
      <p:pic>
        <p:nvPicPr>
          <p:cNvPr id="13" name="Picture 12"/>
          <p:cNvPicPr>
            <a:picLocks noChangeAspect="1"/>
          </p:cNvPicPr>
          <p:nvPr/>
        </p:nvPicPr>
        <p:blipFill>
          <a:blip r:embed="rId9"/>
          <a:stretch>
            <a:fillRect/>
          </a:stretch>
        </p:blipFill>
        <p:spPr>
          <a:xfrm>
            <a:off x="4501956" y="1237637"/>
            <a:ext cx="700474" cy="1088070"/>
          </a:xfrm>
          <a:prstGeom prst="rect">
            <a:avLst/>
          </a:prstGeom>
        </p:spPr>
      </p:pic>
      <p:cxnSp>
        <p:nvCxnSpPr>
          <p:cNvPr id="21" name="Straight Connector 20"/>
          <p:cNvCxnSpPr/>
          <p:nvPr/>
        </p:nvCxnSpPr>
        <p:spPr>
          <a:xfrm>
            <a:off x="2637692" y="2563414"/>
            <a:ext cx="5599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960757" y="2222695"/>
            <a:ext cx="0" cy="3407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0"/>
            <a:endCxn id="10" idx="1"/>
          </p:cNvCxnSpPr>
          <p:nvPr/>
        </p:nvCxnSpPr>
        <p:spPr>
          <a:xfrm flipH="1" flipV="1">
            <a:off x="4847455" y="1094570"/>
            <a:ext cx="4738" cy="1430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327298" y="2534674"/>
            <a:ext cx="137497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10.0.2.2</a:t>
            </a:r>
          </a:p>
        </p:txBody>
      </p:sp>
    </p:spTree>
    <p:extLst>
      <p:ext uri="{BB962C8B-B14F-4D97-AF65-F5344CB8AC3E}">
        <p14:creationId xmlns:p14="http://schemas.microsoft.com/office/powerpoint/2010/main" val="2976215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Change Routing Table</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Add/delete an routing entry to/from the routing table</a:t>
            </a:r>
          </a:p>
          <a:p>
            <a:endParaRPr lang="en-US" dirty="0"/>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1085681" y="2426804"/>
            <a:ext cx="9035055" cy="1749704"/>
          </a:xfrm>
          <a:prstGeom prst="rect">
            <a:avLst/>
          </a:prstGeom>
        </p:spPr>
      </p:pic>
    </p:spTree>
    <p:extLst>
      <p:ext uri="{BB962C8B-B14F-4D97-AF65-F5344CB8AC3E}">
        <p14:creationId xmlns:p14="http://schemas.microsoft.com/office/powerpoint/2010/main" val="2757776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Change Routing Table</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Add/delete the default gateway</a:t>
            </a:r>
          </a:p>
          <a:p>
            <a:endParaRPr lang="en-US" dirty="0"/>
          </a:p>
          <a:p>
            <a:endParaRPr lang="en-US" dirty="0"/>
          </a:p>
          <a:p>
            <a:endParaRPr lang="en-US" dirty="0"/>
          </a:p>
          <a:p>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197" y="2439183"/>
            <a:ext cx="5981744" cy="156211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197" y="4432785"/>
            <a:ext cx="5991269" cy="938219"/>
          </a:xfrm>
          <a:prstGeom prst="rect">
            <a:avLst/>
          </a:prstGeom>
        </p:spPr>
      </p:pic>
    </p:spTree>
    <p:extLst>
      <p:ext uri="{BB962C8B-B14F-4D97-AF65-F5344CB8AC3E}">
        <p14:creationId xmlns:p14="http://schemas.microsoft.com/office/powerpoint/2010/main" val="1910448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Network Layer</a:t>
            </a:r>
          </a:p>
        </p:txBody>
      </p:sp>
      <p:sp>
        <p:nvSpPr>
          <p:cNvPr id="3" name="Content Placeholder 2"/>
          <p:cNvSpPr>
            <a:spLocks noGrp="1"/>
          </p:cNvSpPr>
          <p:nvPr>
            <p:ph idx="1"/>
          </p:nvPr>
        </p:nvSpPr>
        <p:spPr/>
        <p:txBody>
          <a:bodyPr>
            <a:normAutofit lnSpcReduction="10000"/>
          </a:bodyPr>
          <a:lstStyle/>
          <a:p>
            <a:r>
              <a:rPr lang="en-US" dirty="0">
                <a:latin typeface="Arial" panose="020B0604020202020204" pitchFamily="34" charset="0"/>
                <a:cs typeface="Arial" panose="020B0604020202020204" pitchFamily="34" charset="0"/>
              </a:rPr>
              <a:t>IP and ICMP</a:t>
            </a:r>
          </a:p>
          <a:p>
            <a:r>
              <a:rPr lang="en-US" dirty="0">
                <a:latin typeface="Arial" panose="020B0604020202020204" pitchFamily="34" charset="0"/>
                <a:cs typeface="Arial" panose="020B0604020202020204" pitchFamily="34" charset="0"/>
              </a:rPr>
              <a:t>Addressing, forwarding and routing</a:t>
            </a:r>
          </a:p>
          <a:p>
            <a:r>
              <a:rPr lang="en-US" dirty="0">
                <a:latin typeface="Arial" panose="020B0604020202020204" pitchFamily="34" charset="0"/>
                <a:cs typeface="Arial" panose="020B0604020202020204" pitchFamily="34" charset="0"/>
              </a:rPr>
              <a:t>Deliver packets to the transport layer</a:t>
            </a:r>
          </a:p>
          <a:p>
            <a:r>
              <a:rPr lang="en-US" dirty="0">
                <a:latin typeface="Arial" panose="020B0604020202020204" pitchFamily="34" charset="0"/>
                <a:cs typeface="Arial" panose="020B0604020202020204" pitchFamily="34" charset="0"/>
              </a:rPr>
              <a:t>Provide error detection and diagnostic capability</a:t>
            </a:r>
          </a:p>
          <a:p>
            <a:r>
              <a:rPr lang="en-US" dirty="0">
                <a:latin typeface="Arial" panose="020B0604020202020204" pitchFamily="34" charset="0"/>
                <a:cs typeface="Arial" panose="020B0604020202020204" pitchFamily="34" charset="0"/>
              </a:rPr>
              <a:t>Best effort service</a:t>
            </a:r>
          </a:p>
          <a:p>
            <a:pPr lvl="1"/>
            <a:r>
              <a:rPr lang="en-US" dirty="0">
                <a:latin typeface="Arial" panose="020B0604020202020204" pitchFamily="34" charset="0"/>
                <a:cs typeface="Arial" panose="020B0604020202020204" pitchFamily="34" charset="0"/>
              </a:rPr>
              <a:t>Bandwidth guarantee – No</a:t>
            </a:r>
          </a:p>
          <a:p>
            <a:pPr lvl="1"/>
            <a:r>
              <a:rPr lang="en-US" dirty="0">
                <a:latin typeface="Arial" panose="020B0604020202020204" pitchFamily="34" charset="0"/>
                <a:cs typeface="Arial" panose="020B0604020202020204" pitchFamily="34" charset="0"/>
              </a:rPr>
              <a:t>No-loss guarantee – No</a:t>
            </a:r>
          </a:p>
          <a:p>
            <a:pPr lvl="1"/>
            <a:r>
              <a:rPr lang="en-US" dirty="0">
                <a:latin typeface="Arial" panose="020B0604020202020204" pitchFamily="34" charset="0"/>
                <a:cs typeface="Arial" panose="020B0604020202020204" pitchFamily="34" charset="0"/>
              </a:rPr>
              <a:t>Ordering – No</a:t>
            </a:r>
          </a:p>
          <a:p>
            <a:pPr lvl="1"/>
            <a:r>
              <a:rPr lang="en-US" dirty="0">
                <a:latin typeface="Arial" panose="020B0604020202020204" pitchFamily="34" charset="0"/>
                <a:cs typeface="Arial" panose="020B0604020202020204" pitchFamily="34" charset="0"/>
              </a:rPr>
              <a:t>Timing – No</a:t>
            </a:r>
          </a:p>
          <a:p>
            <a:pPr lvl="1"/>
            <a:r>
              <a:rPr lang="en-US" dirty="0">
                <a:latin typeface="Arial" panose="020B0604020202020204" pitchFamily="34" charset="0"/>
                <a:cs typeface="Arial" panose="020B0604020202020204" pitchFamily="34" charset="0"/>
              </a:rPr>
              <a:t>Congestion indication – No </a:t>
            </a:r>
          </a:p>
          <a:p>
            <a:endParaRPr lang="en-US" dirty="0"/>
          </a:p>
        </p:txBody>
      </p:sp>
    </p:spTree>
    <p:extLst>
      <p:ext uri="{BB962C8B-B14F-4D97-AF65-F5344CB8AC3E}">
        <p14:creationId xmlns:p14="http://schemas.microsoft.com/office/powerpoint/2010/main" val="3069245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F854E-D82B-9AAF-F3BE-BFD32BE1BD9F}"/>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How Are Routing Tables Configured</a:t>
            </a:r>
          </a:p>
        </p:txBody>
      </p:sp>
      <p:sp>
        <p:nvSpPr>
          <p:cNvPr id="3" name="Content Placeholder 2">
            <a:extLst>
              <a:ext uri="{FF2B5EF4-FFF2-40B4-BE49-F238E27FC236}">
                <a16:creationId xmlns:a16="http://schemas.microsoft.com/office/drawing/2014/main" id="{FF29E679-36F7-07B5-ED79-75F155761C81}"/>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For routers</a:t>
            </a:r>
          </a:p>
          <a:p>
            <a:pPr lvl="1"/>
            <a:r>
              <a:rPr lang="en-US" dirty="0">
                <a:latin typeface="Arial" panose="020B0604020202020204" pitchFamily="34" charset="0"/>
                <a:cs typeface="Arial" panose="020B0604020202020204" pitchFamily="34" charset="0"/>
              </a:rPr>
              <a:t>Routing protocols, OSPF, BGP, etc.</a:t>
            </a:r>
          </a:p>
          <a:p>
            <a:r>
              <a:rPr lang="en-US" dirty="0">
                <a:latin typeface="Arial" panose="020B0604020202020204" pitchFamily="34" charset="0"/>
                <a:cs typeface="Arial" panose="020B0604020202020204" pitchFamily="34" charset="0"/>
              </a:rPr>
              <a:t>For hosts</a:t>
            </a:r>
          </a:p>
          <a:p>
            <a:pPr lvl="1"/>
            <a:r>
              <a:rPr lang="en-US" dirty="0">
                <a:latin typeface="Arial" panose="020B0604020202020204" pitchFamily="34" charset="0"/>
                <a:cs typeface="Arial" panose="020B0604020202020204" pitchFamily="34" charset="0"/>
              </a:rPr>
              <a:t>DHCP</a:t>
            </a:r>
          </a:p>
          <a:p>
            <a:pPr lvl="1"/>
            <a:r>
              <a:rPr lang="en-US" dirty="0">
                <a:latin typeface="Arial" panose="020B0604020202020204" pitchFamily="34" charset="0"/>
                <a:cs typeface="Arial" panose="020B0604020202020204" pitchFamily="34" charset="0"/>
              </a:rPr>
              <a:t>Using default routers</a:t>
            </a:r>
          </a:p>
          <a:p>
            <a:pPr lvl="1"/>
            <a:r>
              <a:rPr lang="en-US" dirty="0">
                <a:latin typeface="Arial" panose="020B0604020202020204" pitchFamily="34" charset="0"/>
                <a:cs typeface="Arial" panose="020B0604020202020204" pitchFamily="34" charset="0"/>
              </a:rPr>
              <a:t>Manual configuration</a:t>
            </a:r>
          </a:p>
          <a:p>
            <a:pPr lvl="1"/>
            <a:r>
              <a:rPr lang="en-US" dirty="0">
                <a:latin typeface="Arial" panose="020B0604020202020204" pitchFamily="34" charset="0"/>
                <a:cs typeface="Arial" panose="020B0604020202020204" pitchFamily="34" charset="0"/>
              </a:rPr>
              <a:t>ICMP redirect messages</a:t>
            </a:r>
          </a:p>
        </p:txBody>
      </p:sp>
    </p:spTree>
    <p:extLst>
      <p:ext uri="{BB962C8B-B14F-4D97-AF65-F5344CB8AC3E}">
        <p14:creationId xmlns:p14="http://schemas.microsoft.com/office/powerpoint/2010/main" val="4235735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17AEF-5B69-56F9-7ED0-087C41DB275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Question</a:t>
            </a:r>
          </a:p>
        </p:txBody>
      </p:sp>
      <p:sp>
        <p:nvSpPr>
          <p:cNvPr id="3" name="Content Placeholder 2">
            <a:extLst>
              <a:ext uri="{FF2B5EF4-FFF2-40B4-BE49-F238E27FC236}">
                <a16:creationId xmlns:a16="http://schemas.microsoft.com/office/drawing/2014/main" id="{932F454F-9C53-ACAF-233F-AE0017F6C71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When do the destination IP address in the IP header and destination MAC address in the Ethernet header not represent the same computer?</a:t>
            </a:r>
          </a:p>
        </p:txBody>
      </p:sp>
    </p:spTree>
    <p:extLst>
      <p:ext uri="{BB962C8B-B14F-4D97-AF65-F5344CB8AC3E}">
        <p14:creationId xmlns:p14="http://schemas.microsoft.com/office/powerpoint/2010/main" val="1172677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Reverse Path Filtering (Spoofing Prevention)</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Reverse path filtering is a mechanism adopted by the Linux kernel, as well as most of the networking devices out there to check whether a receiving packet </a:t>
            </a:r>
            <a:r>
              <a:rPr lang="en-US" b="1" dirty="0">
                <a:latin typeface="Arial" panose="020B0604020202020204" pitchFamily="34" charset="0"/>
                <a:cs typeface="Arial" panose="020B0604020202020204" pitchFamily="34" charset="0"/>
              </a:rPr>
              <a:t>source address</a:t>
            </a:r>
            <a:r>
              <a:rPr lang="en-US" dirty="0">
                <a:latin typeface="Arial" panose="020B0604020202020204" pitchFamily="34" charset="0"/>
                <a:cs typeface="Arial" panose="020B0604020202020204" pitchFamily="34" charset="0"/>
              </a:rPr>
              <a:t> is routable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If the reply to a packet wouldn't go out the same interface this packet came in, then this is a bogus packet and should be dropped</a:t>
            </a:r>
          </a:p>
        </p:txBody>
      </p:sp>
    </p:spTree>
    <p:extLst>
      <p:ext uri="{BB962C8B-B14F-4D97-AF65-F5344CB8AC3E}">
        <p14:creationId xmlns:p14="http://schemas.microsoft.com/office/powerpoint/2010/main" val="1782222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20D8-58F0-6E46-4E21-35B99771647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Reverse Path Filtering Experiment: Setup</a:t>
            </a:r>
          </a:p>
        </p:txBody>
      </p:sp>
      <p:pic>
        <p:nvPicPr>
          <p:cNvPr id="5" name="Content Placeholder 4" descr="Diagram&#10;&#10;Description automatically generated">
            <a:extLst>
              <a:ext uri="{FF2B5EF4-FFF2-40B4-BE49-F238E27FC236}">
                <a16:creationId xmlns:a16="http://schemas.microsoft.com/office/drawing/2014/main" id="{8ED47332-3E41-3012-F47A-CBE9599B1E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229" y="1770743"/>
            <a:ext cx="8164064" cy="4029637"/>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9293" y="1822323"/>
            <a:ext cx="3868553" cy="2771450"/>
          </a:xfrm>
          <a:prstGeom prst="rect">
            <a:avLst/>
          </a:prstGeom>
        </p:spPr>
      </p:pic>
    </p:spTree>
    <p:extLst>
      <p:ext uri="{BB962C8B-B14F-4D97-AF65-F5344CB8AC3E}">
        <p14:creationId xmlns:p14="http://schemas.microsoft.com/office/powerpoint/2010/main" val="2160518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Reverse Path Filtering Setting in Ubuntu 20.04</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On Ubuntu 20.04, by default, the reverse path filtering mechanism is only set to the loose mode</a:t>
            </a:r>
          </a:p>
          <a:p>
            <a:pPr lvl="1"/>
            <a:r>
              <a:rPr lang="en-US" dirty="0">
                <a:latin typeface="Arial" panose="020B0604020202020204" pitchFamily="34" charset="0"/>
                <a:cs typeface="Arial" panose="020B0604020202020204" pitchFamily="34" charset="0"/>
              </a:rPr>
              <a:t>0: no checking on the source address, and asymmetric routing is allowed</a:t>
            </a:r>
          </a:p>
          <a:p>
            <a:pPr lvl="1"/>
            <a:r>
              <a:rPr lang="en-US" dirty="0">
                <a:latin typeface="Arial" panose="020B0604020202020204" pitchFamily="34" charset="0"/>
                <a:cs typeface="Arial" panose="020B0604020202020204" pitchFamily="34" charset="0"/>
              </a:rPr>
              <a:t>1: Strict mode. Asymmetric routing is not allowed</a:t>
            </a:r>
          </a:p>
          <a:p>
            <a:pPr lvl="1"/>
            <a:r>
              <a:rPr lang="en-US" dirty="0">
                <a:latin typeface="Arial" panose="020B0604020202020204" pitchFamily="34" charset="0"/>
                <a:cs typeface="Arial" panose="020B0604020202020204" pitchFamily="34" charset="0"/>
              </a:rPr>
              <a:t>2: Loose mode. Asymmetric routing is allowed, but the source address of the packet is checked against the routing table to ensure it is routable through one of the interfaces (any interface)</a:t>
            </a:r>
          </a:p>
        </p:txBody>
      </p:sp>
      <p:pic>
        <p:nvPicPr>
          <p:cNvPr id="5" name="Picture 4" descr="Text&#10;&#10;Description automatically generated with low confidence">
            <a:extLst>
              <a:ext uri="{FF2B5EF4-FFF2-40B4-BE49-F238E27FC236}">
                <a16:creationId xmlns:a16="http://schemas.microsoft.com/office/drawing/2014/main" id="{9D0A8F89-35CE-3CE7-582B-76785C34C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687" y="5015312"/>
            <a:ext cx="6516262" cy="1385488"/>
          </a:xfrm>
          <a:prstGeom prst="rect">
            <a:avLst/>
          </a:prstGeom>
        </p:spPr>
      </p:pic>
    </p:spTree>
    <p:extLst>
      <p:ext uri="{BB962C8B-B14F-4D97-AF65-F5344CB8AC3E}">
        <p14:creationId xmlns:p14="http://schemas.microsoft.com/office/powerpoint/2010/main" val="2635146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9BE7-E648-69FF-782A-3ED98187F4A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Problems Caused by Docker Container</a:t>
            </a:r>
          </a:p>
        </p:txBody>
      </p:sp>
      <p:sp>
        <p:nvSpPr>
          <p:cNvPr id="3" name="Content Placeholder 2">
            <a:extLst>
              <a:ext uri="{FF2B5EF4-FFF2-40B4-BE49-F238E27FC236}">
                <a16:creationId xmlns:a16="http://schemas.microsoft.com/office/drawing/2014/main" id="{11068BCE-AD5C-CEFC-D824-AF0639F8EE51}"/>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Docker changes the source IP address of the spoofed packet to 10.9.0.1</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Docker only does that if the spoofed source IP address comes from a virtual network created by docker (such as 192.168.60.0/24)</a:t>
            </a:r>
          </a:p>
        </p:txBody>
      </p:sp>
      <p:pic>
        <p:nvPicPr>
          <p:cNvPr id="5" name="Picture 4" descr="Graphical user interface, application, Word&#10;&#10;Description automatically generated with medium confidence">
            <a:extLst>
              <a:ext uri="{FF2B5EF4-FFF2-40B4-BE49-F238E27FC236}">
                <a16:creationId xmlns:a16="http://schemas.microsoft.com/office/drawing/2014/main" id="{9DE4882B-5CBA-9F72-3602-C9D064740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340" y="2947618"/>
            <a:ext cx="8530956" cy="1082776"/>
          </a:xfrm>
          <a:prstGeom prst="rect">
            <a:avLst/>
          </a:prstGeom>
        </p:spPr>
      </p:pic>
    </p:spTree>
    <p:extLst>
      <p:ext uri="{BB962C8B-B14F-4D97-AF65-F5344CB8AC3E}">
        <p14:creationId xmlns:p14="http://schemas.microsoft.com/office/powerpoint/2010/main" val="3561170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9BE7-E648-69FF-782A-3ED98187F4A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Problems Caused by Docker Container</a:t>
            </a:r>
          </a:p>
        </p:txBody>
      </p:sp>
      <p:sp>
        <p:nvSpPr>
          <p:cNvPr id="3" name="Content Placeholder 2">
            <a:extLst>
              <a:ext uri="{FF2B5EF4-FFF2-40B4-BE49-F238E27FC236}">
                <a16:creationId xmlns:a16="http://schemas.microsoft.com/office/drawing/2014/main" id="{11068BCE-AD5C-CEFC-D824-AF0639F8EE51}"/>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We can get around this problem by creating another interface on the router container called tun0 and assign 192.168.70.11 as its IP address</a:t>
            </a:r>
          </a:p>
        </p:txBody>
      </p:sp>
      <p:pic>
        <p:nvPicPr>
          <p:cNvPr id="5" name="Picture 4" descr="Text&#10;&#10;Description automatically generated">
            <a:extLst>
              <a:ext uri="{FF2B5EF4-FFF2-40B4-BE49-F238E27FC236}">
                <a16:creationId xmlns:a16="http://schemas.microsoft.com/office/drawing/2014/main" id="{7CBE0D23-A6B9-6CC9-6746-9DD51FFB7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426" y="3429000"/>
            <a:ext cx="9501035" cy="2048477"/>
          </a:xfrm>
          <a:prstGeom prst="rect">
            <a:avLst/>
          </a:prstGeom>
        </p:spPr>
      </p:pic>
    </p:spTree>
    <p:extLst>
      <p:ext uri="{BB962C8B-B14F-4D97-AF65-F5344CB8AC3E}">
        <p14:creationId xmlns:p14="http://schemas.microsoft.com/office/powerpoint/2010/main" val="1006463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Demo Code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54828" y="1939889"/>
            <a:ext cx="6833913" cy="3877102"/>
          </a:xfrm>
        </p:spPr>
      </p:pic>
    </p:spTree>
    <p:extLst>
      <p:ext uri="{BB962C8B-B14F-4D97-AF65-F5344CB8AC3E}">
        <p14:creationId xmlns:p14="http://schemas.microsoft.com/office/powerpoint/2010/main" val="4106404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Internet Control Message Protocol (ICMP)</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ICMP is a network-layer protocol. There is no port number associated with ICMP packets</a:t>
            </a:r>
          </a:p>
          <a:p>
            <a:r>
              <a:rPr lang="en-US" dirty="0">
                <a:latin typeface="Arial" panose="020B0604020202020204" pitchFamily="34" charset="0"/>
                <a:cs typeface="Arial" panose="020B0604020202020204" pitchFamily="34" charset="0"/>
              </a:rPr>
              <a:t>ICMP messages are contained within standard IP packets as if it were a higher-level protocol, however, ICMP is actually an integral part of IP</a:t>
            </a:r>
          </a:p>
          <a:p>
            <a:r>
              <a:rPr lang="en-US" dirty="0">
                <a:latin typeface="Arial" panose="020B0604020202020204" pitchFamily="34" charset="0"/>
                <a:cs typeface="Arial" panose="020B0604020202020204" pitchFamily="34" charset="0"/>
              </a:rPr>
              <a:t>Send Error messages</a:t>
            </a:r>
          </a:p>
          <a:p>
            <a:r>
              <a:rPr lang="en-US" dirty="0">
                <a:latin typeface="Arial" panose="020B0604020202020204" pitchFamily="34" charset="0"/>
                <a:cs typeface="Arial" panose="020B0604020202020204" pitchFamily="34" charset="0"/>
              </a:rPr>
              <a:t>Send Operational information</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92073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ICMP Header</a:t>
            </a:r>
          </a:p>
        </p:txBody>
      </p:sp>
      <p:sp>
        <p:nvSpPr>
          <p:cNvPr id="3" name="Content Placeholder 2"/>
          <p:cNvSpPr>
            <a:spLocks noGrp="1"/>
          </p:cNvSpPr>
          <p:nvPr>
            <p:ph idx="1"/>
          </p:nvPr>
        </p:nvSpPr>
        <p:spPr/>
        <p:txBody>
          <a:bodyPr>
            <a:normAutofit fontScale="92500" lnSpcReduction="10000"/>
          </a:bodyPr>
          <a:lstStyle/>
          <a:p>
            <a:endParaRPr lang="en-US" dirty="0"/>
          </a:p>
          <a:p>
            <a:endParaRPr lang="en-US" dirty="0"/>
          </a:p>
          <a:p>
            <a:endParaRPr lang="en-US" dirty="0"/>
          </a:p>
          <a:p>
            <a:endParaRPr lang="en-US" dirty="0"/>
          </a:p>
          <a:p>
            <a:r>
              <a:rPr lang="en-US" b="1" dirty="0">
                <a:latin typeface="Arial" panose="020B0604020202020204" pitchFamily="34" charset="0"/>
                <a:cs typeface="Arial" panose="020B0604020202020204" pitchFamily="34" charset="0"/>
              </a:rPr>
              <a:t>Checksum: </a:t>
            </a:r>
            <a:r>
              <a:rPr lang="en-US" dirty="0">
                <a:latin typeface="Arial" panose="020B0604020202020204" pitchFamily="34" charset="0"/>
                <a:cs typeface="Arial" panose="020B0604020202020204" pitchFamily="34" charset="0"/>
              </a:rPr>
              <a:t>two bytes field calculated from the ICMP header and data</a:t>
            </a:r>
          </a:p>
          <a:p>
            <a:r>
              <a:rPr lang="en-US" b="1" dirty="0">
                <a:latin typeface="Arial" panose="020B0604020202020204" pitchFamily="34" charset="0"/>
                <a:cs typeface="Arial" panose="020B0604020202020204" pitchFamily="34" charset="0"/>
              </a:rPr>
              <a:t>Rest of Header: </a:t>
            </a:r>
            <a:r>
              <a:rPr lang="en-US" dirty="0">
                <a:latin typeface="Arial" panose="020B0604020202020204" pitchFamily="34" charset="0"/>
                <a:cs typeface="Arial" panose="020B0604020202020204" pitchFamily="34" charset="0"/>
              </a:rPr>
              <a:t>Four-bytes field, contents vary based on the ICMP type and code</a:t>
            </a:r>
          </a:p>
          <a:p>
            <a:r>
              <a:rPr lang="en-US" b="1" dirty="0">
                <a:latin typeface="Arial" panose="020B0604020202020204" pitchFamily="34" charset="0"/>
                <a:cs typeface="Arial" panose="020B0604020202020204" pitchFamily="34" charset="0"/>
              </a:rPr>
              <a:t>Data: </a:t>
            </a:r>
            <a:r>
              <a:rPr lang="en-US" dirty="0">
                <a:latin typeface="Arial" panose="020B0604020202020204" pitchFamily="34" charset="0"/>
                <a:cs typeface="Arial" panose="020B0604020202020204" pitchFamily="34" charset="0"/>
              </a:rPr>
              <a:t>ICMP error messages contain a data section that includes a copy of the entire IPv4 header, plus at least the first eight bytes of data from the IPv4 packet that caused the error message</a:t>
            </a:r>
          </a:p>
        </p:txBody>
      </p:sp>
      <p:pic>
        <p:nvPicPr>
          <p:cNvPr id="5" name="Picture 4"/>
          <p:cNvPicPr>
            <a:picLocks noChangeAspect="1"/>
          </p:cNvPicPr>
          <p:nvPr/>
        </p:nvPicPr>
        <p:blipFill>
          <a:blip r:embed="rId2"/>
          <a:stretch>
            <a:fillRect/>
          </a:stretch>
        </p:blipFill>
        <p:spPr>
          <a:xfrm>
            <a:off x="5054342" y="203948"/>
            <a:ext cx="5944115" cy="3243353"/>
          </a:xfrm>
          <a:prstGeom prst="rect">
            <a:avLst/>
          </a:prstGeom>
        </p:spPr>
      </p:pic>
    </p:spTree>
    <p:extLst>
      <p:ext uri="{BB962C8B-B14F-4D97-AF65-F5344CB8AC3E}">
        <p14:creationId xmlns:p14="http://schemas.microsoft.com/office/powerpoint/2010/main" val="1154351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0366-199C-CB3E-F615-6BC2811CED24}"/>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Packet Traversal</a:t>
            </a:r>
          </a:p>
        </p:txBody>
      </p:sp>
      <p:pic>
        <p:nvPicPr>
          <p:cNvPr id="5" name="Content Placeholder 4">
            <a:extLst>
              <a:ext uri="{FF2B5EF4-FFF2-40B4-BE49-F238E27FC236}">
                <a16:creationId xmlns:a16="http://schemas.microsoft.com/office/drawing/2014/main" id="{AD152B09-2A43-936D-9F27-1FAA3F2E66D8}"/>
              </a:ext>
            </a:extLst>
          </p:cNvPr>
          <p:cNvPicPr>
            <a:picLocks noGrp="1" noChangeAspect="1"/>
          </p:cNvPicPr>
          <p:nvPr>
            <p:ph idx="1"/>
          </p:nvPr>
        </p:nvPicPr>
        <p:blipFill>
          <a:blip r:embed="rId2"/>
          <a:stretch>
            <a:fillRect/>
          </a:stretch>
        </p:blipFill>
        <p:spPr>
          <a:xfrm>
            <a:off x="1905000" y="1600200"/>
            <a:ext cx="6844866" cy="4525963"/>
          </a:xfrm>
        </p:spPr>
      </p:pic>
    </p:spTree>
    <p:extLst>
      <p:ext uri="{BB962C8B-B14F-4D97-AF65-F5344CB8AC3E}">
        <p14:creationId xmlns:p14="http://schemas.microsoft.com/office/powerpoint/2010/main" val="3534237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panose="020B0604020202020204" pitchFamily="34" charset="0"/>
                <a:cs typeface="Arial" panose="020B0604020202020204" pitchFamily="34" charset="0"/>
              </a:rPr>
              <a:t>Scapy</a:t>
            </a:r>
            <a:r>
              <a:rPr lang="en-US" dirty="0">
                <a:latin typeface="Arial" panose="020B0604020202020204" pitchFamily="34" charset="0"/>
                <a:cs typeface="Arial" panose="020B0604020202020204" pitchFamily="34" charset="0"/>
              </a:rPr>
              <a:t> ICMP Class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1951" y="2114052"/>
            <a:ext cx="7716180" cy="3463788"/>
          </a:xfrm>
        </p:spPr>
      </p:pic>
    </p:spTree>
    <p:extLst>
      <p:ext uri="{BB962C8B-B14F-4D97-AF65-F5344CB8AC3E}">
        <p14:creationId xmlns:p14="http://schemas.microsoft.com/office/powerpoint/2010/main" val="3960916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ICMP Echo Request</a:t>
            </a:r>
          </a:p>
        </p:txBody>
      </p:sp>
      <p:sp>
        <p:nvSpPr>
          <p:cNvPr id="5" name="Content Placeholder 4"/>
          <p:cNvSpPr>
            <a:spLocks noGrp="1"/>
          </p:cNvSpPr>
          <p:nvPr>
            <p:ph idx="1"/>
          </p:nvPr>
        </p:nvSpPr>
        <p:spPr/>
        <p:txBody>
          <a:bodyPr>
            <a:normAutofit fontScale="92500" lnSpcReduction="10000"/>
          </a:bodyPr>
          <a:lstStyle/>
          <a:p>
            <a:endParaRPr lang="en-US" dirty="0"/>
          </a:p>
          <a:p>
            <a:endParaRPr lang="en-US" dirty="0"/>
          </a:p>
          <a:p>
            <a:endParaRPr lang="en-US" dirty="0"/>
          </a:p>
          <a:p>
            <a:r>
              <a:rPr lang="en-US" dirty="0">
                <a:latin typeface="Arial" panose="020B0604020202020204" pitchFamily="34" charset="0"/>
                <a:cs typeface="Arial" panose="020B0604020202020204" pitchFamily="34" charset="0"/>
              </a:rPr>
              <a:t>The Identifier and Sequence Number can be used by the client to match the reply with the request that caused the reply</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Source: </a:t>
            </a:r>
            <a:r>
              <a:rPr lang="en-US" dirty="0" err="1">
                <a:latin typeface="Arial" panose="020B0604020202020204" pitchFamily="34" charset="0"/>
                <a:cs typeface="Arial" panose="020B0604020202020204" pitchFamily="34" charset="0"/>
              </a:rPr>
              <a:t>wikipedia</a:t>
            </a:r>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451" y="1578947"/>
            <a:ext cx="8958328" cy="1238259"/>
          </a:xfrm>
          <a:prstGeom prst="rect">
            <a:avLst/>
          </a:prstGeom>
        </p:spPr>
      </p:pic>
    </p:spTree>
    <p:extLst>
      <p:ext uri="{BB962C8B-B14F-4D97-AF65-F5344CB8AC3E}">
        <p14:creationId xmlns:p14="http://schemas.microsoft.com/office/powerpoint/2010/main" val="3180452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ICMP Echo Reply</a:t>
            </a:r>
          </a:p>
        </p:txBody>
      </p:sp>
      <p:sp>
        <p:nvSpPr>
          <p:cNvPr id="5" name="Content Placeholder 4"/>
          <p:cNvSpPr>
            <a:spLocks noGrp="1"/>
          </p:cNvSpPr>
          <p:nvPr>
            <p:ph idx="1"/>
          </p:nvPr>
        </p:nvSpPr>
        <p:spPr/>
        <p:txBody>
          <a:bodyPr>
            <a:normAutofit fontScale="85000" lnSpcReduction="10000"/>
          </a:bodyPr>
          <a:lstStyle/>
          <a:p>
            <a:endParaRPr lang="en-US" dirty="0"/>
          </a:p>
          <a:p>
            <a:endParaRPr lang="en-US" dirty="0"/>
          </a:p>
          <a:p>
            <a:endParaRPr lang="en-US" dirty="0"/>
          </a:p>
          <a:p>
            <a:r>
              <a:rPr lang="en-US" dirty="0">
                <a:latin typeface="Arial" panose="020B0604020202020204" pitchFamily="34" charset="0"/>
                <a:cs typeface="Arial" panose="020B0604020202020204" pitchFamily="34" charset="0"/>
              </a:rPr>
              <a:t>The echo reply is an ICMP message generated in response to an echo request; it is </a:t>
            </a:r>
            <a:r>
              <a:rPr lang="en-US" b="1" dirty="0">
                <a:latin typeface="Arial" panose="020B0604020202020204" pitchFamily="34" charset="0"/>
                <a:cs typeface="Arial" panose="020B0604020202020204" pitchFamily="34" charset="0"/>
              </a:rPr>
              <a:t>mandatory</a:t>
            </a:r>
            <a:r>
              <a:rPr lang="en-US" dirty="0">
                <a:latin typeface="Arial" panose="020B0604020202020204" pitchFamily="34" charset="0"/>
                <a:cs typeface="Arial" panose="020B0604020202020204" pitchFamily="34" charset="0"/>
              </a:rPr>
              <a:t> for all hosts, and must include the exact payload received in the request</a:t>
            </a:r>
          </a:p>
          <a:p>
            <a:r>
              <a:rPr lang="en-US" dirty="0">
                <a:latin typeface="Arial" panose="020B0604020202020204" pitchFamily="34" charset="0"/>
                <a:cs typeface="Arial" panose="020B0604020202020204" pitchFamily="34" charset="0"/>
              </a:rPr>
              <a:t>The identifier and sequence number must match those in the echo request</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Source: </a:t>
            </a:r>
            <a:r>
              <a:rPr lang="en-US" dirty="0" err="1">
                <a:latin typeface="Arial" panose="020B0604020202020204" pitchFamily="34" charset="0"/>
                <a:cs typeface="Arial" panose="020B0604020202020204" pitchFamily="34" charset="0"/>
              </a:rPr>
              <a:t>wikipedia</a:t>
            </a:r>
            <a:endParaRPr lang="en-US"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38418"/>
            <a:ext cx="8967853" cy="1214446"/>
          </a:xfrm>
          <a:prstGeom prst="rect">
            <a:avLst/>
          </a:prstGeom>
        </p:spPr>
      </p:pic>
    </p:spTree>
    <p:extLst>
      <p:ext uri="{BB962C8B-B14F-4D97-AF65-F5344CB8AC3E}">
        <p14:creationId xmlns:p14="http://schemas.microsoft.com/office/powerpoint/2010/main" val="2740172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Captured ICMP Echo Request and Reply</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22248"/>
            <a:ext cx="6886625" cy="2157428"/>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356543"/>
            <a:ext cx="6267496" cy="2252679"/>
          </a:xfrm>
          <a:prstGeom prst="rect">
            <a:avLst/>
          </a:prstGeom>
        </p:spPr>
      </p:pic>
    </p:spTree>
    <p:extLst>
      <p:ext uri="{BB962C8B-B14F-4D97-AF65-F5344CB8AC3E}">
        <p14:creationId xmlns:p14="http://schemas.microsoft.com/office/powerpoint/2010/main" val="2949609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Smurf Attack</a:t>
            </a:r>
          </a:p>
        </p:txBody>
      </p:sp>
      <p:sp>
        <p:nvSpPr>
          <p:cNvPr id="3" name="Content Placeholder 2"/>
          <p:cNvSpPr>
            <a:spLocks noGrp="1"/>
          </p:cNvSpPr>
          <p:nvPr>
            <p:ph idx="1"/>
          </p:nvPr>
        </p:nvSpPr>
        <p:spPr>
          <a:xfrm>
            <a:off x="784531" y="2166058"/>
            <a:ext cx="10515600" cy="4351338"/>
          </a:xfrm>
        </p:spPr>
        <p:txBody>
          <a:bodyPr/>
          <a:lstStyle/>
          <a:p>
            <a:r>
              <a:rPr lang="en-US" dirty="0">
                <a:latin typeface="Arial" panose="020B0604020202020204" pitchFamily="34" charset="0"/>
                <a:cs typeface="Arial" panose="020B0604020202020204" pitchFamily="34" charset="0"/>
              </a:rPr>
              <a:t>The name comes from the idea of very small, but numerous attackers overwhelming a much larger opponent </a:t>
            </a:r>
          </a:p>
          <a:p>
            <a:r>
              <a:rPr lang="en-US" dirty="0">
                <a:latin typeface="Arial" panose="020B0604020202020204" pitchFamily="34" charset="0"/>
                <a:cs typeface="Arial" panose="020B0604020202020204" pitchFamily="34" charset="0"/>
              </a:rPr>
              <a:t>The Smurf attack is a distributed denial-of-service (</a:t>
            </a:r>
            <a:r>
              <a:rPr lang="en-US" dirty="0" err="1">
                <a:latin typeface="Arial" panose="020B0604020202020204" pitchFamily="34" charset="0"/>
                <a:cs typeface="Arial" panose="020B0604020202020204" pitchFamily="34" charset="0"/>
              </a:rPr>
              <a:t>DDoS</a:t>
            </a:r>
            <a:r>
              <a:rPr lang="en-US" dirty="0">
                <a:latin typeface="Arial" panose="020B0604020202020204" pitchFamily="34" charset="0"/>
                <a:cs typeface="Arial" panose="020B0604020202020204" pitchFamily="34" charset="0"/>
              </a:rPr>
              <a:t>) attack in which large numbers of Internet Control Message Protocol (ICMP) packets (with the intended victim's IP as the spoofed source IP) are broadcast to a computer network using an IP directed broadcast address</a:t>
            </a:r>
          </a:p>
          <a:p>
            <a:r>
              <a:rPr lang="en-US" dirty="0">
                <a:latin typeface="Arial" panose="020B0604020202020204" pitchFamily="34" charset="0"/>
                <a:cs typeface="Arial" panose="020B0604020202020204" pitchFamily="34" charset="0"/>
              </a:rPr>
              <a:t>If the number of machines on the network that receive and respond to these packets is very large, the victim's computer will be flooded with traffic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2472" y="860216"/>
            <a:ext cx="579719" cy="776943"/>
          </a:xfrm>
          <a:prstGeom prst="rect">
            <a:avLst/>
          </a:prstGeom>
        </p:spPr>
      </p:pic>
      <p:pic>
        <p:nvPicPr>
          <p:cNvPr id="5" name="Picture 4"/>
          <p:cNvPicPr>
            <a:picLocks noChangeAspect="1"/>
          </p:cNvPicPr>
          <p:nvPr/>
        </p:nvPicPr>
        <p:blipFill>
          <a:blip r:embed="rId3"/>
          <a:stretch>
            <a:fillRect/>
          </a:stretch>
        </p:blipFill>
        <p:spPr>
          <a:xfrm>
            <a:off x="6971938" y="1232475"/>
            <a:ext cx="579170" cy="780356"/>
          </a:xfrm>
          <a:prstGeom prst="rect">
            <a:avLst/>
          </a:prstGeom>
        </p:spPr>
      </p:pic>
      <p:pic>
        <p:nvPicPr>
          <p:cNvPr id="6" name="Picture 5"/>
          <p:cNvPicPr>
            <a:picLocks noChangeAspect="1"/>
          </p:cNvPicPr>
          <p:nvPr/>
        </p:nvPicPr>
        <p:blipFill>
          <a:blip r:embed="rId3"/>
          <a:stretch>
            <a:fillRect/>
          </a:stretch>
        </p:blipFill>
        <p:spPr>
          <a:xfrm>
            <a:off x="7261523" y="343680"/>
            <a:ext cx="579170" cy="780356"/>
          </a:xfrm>
          <a:prstGeom prst="rect">
            <a:avLst/>
          </a:prstGeom>
        </p:spPr>
      </p:pic>
      <p:pic>
        <p:nvPicPr>
          <p:cNvPr id="7" name="Picture 6"/>
          <p:cNvPicPr>
            <a:picLocks noChangeAspect="1"/>
          </p:cNvPicPr>
          <p:nvPr/>
        </p:nvPicPr>
        <p:blipFill>
          <a:blip r:embed="rId3"/>
          <a:stretch>
            <a:fillRect/>
          </a:stretch>
        </p:blipFill>
        <p:spPr>
          <a:xfrm>
            <a:off x="6507272" y="79860"/>
            <a:ext cx="579170" cy="780356"/>
          </a:xfrm>
          <a:prstGeom prst="rect">
            <a:avLst/>
          </a:prstGeom>
        </p:spPr>
      </p:pic>
      <p:cxnSp>
        <p:nvCxnSpPr>
          <p:cNvPr id="9" name="Straight Arrow Connector 8"/>
          <p:cNvCxnSpPr>
            <a:stCxn id="4" idx="3"/>
          </p:cNvCxnSpPr>
          <p:nvPr/>
        </p:nvCxnSpPr>
        <p:spPr>
          <a:xfrm flipV="1">
            <a:off x="6332191" y="680139"/>
            <a:ext cx="369759" cy="56854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3"/>
          </p:cNvCxnSpPr>
          <p:nvPr/>
        </p:nvCxnSpPr>
        <p:spPr>
          <a:xfrm flipV="1">
            <a:off x="6332191" y="935502"/>
            <a:ext cx="1046314" cy="3131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4" idx="3"/>
          </p:cNvCxnSpPr>
          <p:nvPr/>
        </p:nvCxnSpPr>
        <p:spPr>
          <a:xfrm>
            <a:off x="6332191" y="1248688"/>
            <a:ext cx="807163" cy="4950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259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IP Directed Broadcast</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IP broadcast address – 255.255.255.255 </a:t>
            </a:r>
            <a:r>
              <a:rPr lang="en-US">
                <a:latin typeface="Arial" panose="020B0604020202020204" pitchFamily="34" charset="0"/>
                <a:cs typeface="Arial" panose="020B0604020202020204" pitchFamily="34" charset="0"/>
              </a:rPr>
              <a:t>or netid.255</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IP directed broadcast, the router automatically translates directed broadcasts to physical broadcasts within your network. In other words, Layer 3 broadcasts to the IP broadcast address (10.0.2.255 for the subnet 10.0.2.0/24) are translated into Layer 2 broadcasts with an address appropriate for the interface (e.g., </a:t>
            </a:r>
            <a:r>
              <a:rPr lang="en-US" dirty="0" err="1">
                <a:latin typeface="Arial" panose="020B0604020202020204" pitchFamily="34" charset="0"/>
                <a:cs typeface="Arial" panose="020B0604020202020204" pitchFamily="34" charset="0"/>
              </a:rPr>
              <a:t>ff:ff:ff:ff:ff:ff</a:t>
            </a:r>
            <a:r>
              <a:rPr lang="en-US" dirty="0">
                <a:latin typeface="Arial" panose="020B0604020202020204" pitchFamily="34" charset="0"/>
                <a:cs typeface="Arial" panose="020B0604020202020204" pitchFamily="34" charset="0"/>
              </a:rPr>
              <a:t> for an Ethernet interface)</a:t>
            </a:r>
          </a:p>
          <a:p>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471981" y="4753097"/>
            <a:ext cx="4608527" cy="20501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861" y="5271742"/>
            <a:ext cx="5538828" cy="771531"/>
          </a:xfrm>
          <a:prstGeom prst="rect">
            <a:avLst/>
          </a:prstGeom>
        </p:spPr>
      </p:pic>
    </p:spTree>
    <p:extLst>
      <p:ext uri="{BB962C8B-B14F-4D97-AF65-F5344CB8AC3E}">
        <p14:creationId xmlns:p14="http://schemas.microsoft.com/office/powerpoint/2010/main" val="4067701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0F4C6-FF23-D674-1EE9-3BE5C2CD342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Smurf Attack</a:t>
            </a:r>
          </a:p>
        </p:txBody>
      </p:sp>
      <p:sp>
        <p:nvSpPr>
          <p:cNvPr id="3" name="Content Placeholder 2">
            <a:extLst>
              <a:ext uri="{FF2B5EF4-FFF2-40B4-BE49-F238E27FC236}">
                <a16:creationId xmlns:a16="http://schemas.microsoft.com/office/drawing/2014/main" id="{742550C4-2C65-0EF5-2166-A2A907CE6A16}"/>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Direct broadcast address</a:t>
            </a:r>
          </a:p>
          <a:p>
            <a:pPr lvl="1"/>
            <a:r>
              <a:rPr lang="en-US" dirty="0">
                <a:latin typeface="Arial" panose="020B0604020202020204" pitchFamily="34" charset="0"/>
                <a:cs typeface="Arial" panose="020B0604020202020204" pitchFamily="34" charset="0"/>
              </a:rPr>
              <a:t>Example: 192.168.60.</a:t>
            </a:r>
            <a:r>
              <a:rPr lang="en-US" b="1" dirty="0">
                <a:solidFill>
                  <a:srgbClr val="FF0000"/>
                </a:solidFill>
                <a:latin typeface="Arial" panose="020B0604020202020204" pitchFamily="34" charset="0"/>
                <a:cs typeface="Arial" panose="020B0604020202020204" pitchFamily="34" charset="0"/>
              </a:rPr>
              <a:t>255</a:t>
            </a:r>
            <a:r>
              <a:rPr lang="en-US" dirty="0">
                <a:latin typeface="Arial" panose="020B0604020202020204" pitchFamily="34" charset="0"/>
                <a:cs typeface="Arial" panose="020B0604020202020204" pitchFamily="34" charset="0"/>
              </a:rPr>
              <a:t> for network 192.168.60.0/24</a:t>
            </a:r>
          </a:p>
        </p:txBody>
      </p:sp>
      <p:pic>
        <p:nvPicPr>
          <p:cNvPr id="4" name="Content Placeholder 4" descr="Diagram&#10;&#10;Description automatically generated">
            <a:extLst>
              <a:ext uri="{FF2B5EF4-FFF2-40B4-BE49-F238E27FC236}">
                <a16:creationId xmlns:a16="http://schemas.microsoft.com/office/drawing/2014/main" id="{0328B76A-267E-F51A-E9C6-F56152265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880889"/>
            <a:ext cx="6840043" cy="3245275"/>
          </a:xfrm>
          <a:prstGeom prst="rect">
            <a:avLst/>
          </a:prstGeom>
        </p:spPr>
      </p:pic>
    </p:spTree>
    <p:extLst>
      <p:ext uri="{BB962C8B-B14F-4D97-AF65-F5344CB8AC3E}">
        <p14:creationId xmlns:p14="http://schemas.microsoft.com/office/powerpoint/2010/main" val="17954631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ICMP Time Exceeded</a:t>
            </a:r>
          </a:p>
        </p:txBody>
      </p:sp>
      <p:sp>
        <p:nvSpPr>
          <p:cNvPr id="3" name="Content Placeholder 2"/>
          <p:cNvSpPr>
            <a:spLocks noGrp="1"/>
          </p:cNvSpPr>
          <p:nvPr>
            <p:ph idx="1"/>
          </p:nvPr>
        </p:nvSpPr>
        <p:spPr/>
        <p:txBody>
          <a:bodyPr>
            <a:normAutofit fontScale="85000" lnSpcReduction="20000"/>
          </a:bodyPr>
          <a:lstStyle/>
          <a:p>
            <a:endParaRPr lang="en-US" dirty="0"/>
          </a:p>
          <a:p>
            <a:endParaRPr lang="en-US" dirty="0"/>
          </a:p>
          <a:p>
            <a:endParaRPr lang="en-US" dirty="0"/>
          </a:p>
          <a:p>
            <a:endParaRPr lang="en-US" dirty="0"/>
          </a:p>
          <a:p>
            <a:r>
              <a:rPr lang="en-US" dirty="0">
                <a:latin typeface="Arial" panose="020B0604020202020204" pitchFamily="34" charset="0"/>
                <a:cs typeface="Arial" panose="020B0604020202020204" pitchFamily="34" charset="0"/>
              </a:rPr>
              <a:t>Time Exceeded is generated by a gateway to inform the source of a discarded datagram due to the time to live (TTL) field reaching zero</a:t>
            </a:r>
          </a:p>
          <a:p>
            <a:r>
              <a:rPr lang="en-US" dirty="0">
                <a:latin typeface="Arial" panose="020B0604020202020204" pitchFamily="34" charset="0"/>
                <a:cs typeface="Arial" panose="020B0604020202020204" pitchFamily="34" charset="0"/>
              </a:rPr>
              <a:t>A time exceeded message may also be sent by a host if it fails to reassemble a fragmented datagram within its time limit</a:t>
            </a:r>
          </a:p>
          <a:p>
            <a:r>
              <a:rPr lang="en-US" dirty="0">
                <a:latin typeface="Arial" panose="020B0604020202020204" pitchFamily="34" charset="0"/>
                <a:cs typeface="Arial" panose="020B0604020202020204" pitchFamily="34" charset="0"/>
              </a:rPr>
              <a:t>Code: Time-to-live exceeded in transit (0), Fragment reassembly time exceeded (1)</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Source: </a:t>
            </a:r>
            <a:r>
              <a:rPr lang="en-US" dirty="0" err="1">
                <a:latin typeface="Arial" panose="020B0604020202020204" pitchFamily="34" charset="0"/>
                <a:cs typeface="Arial" panose="020B0604020202020204" pitchFamily="34" charset="0"/>
              </a:rPr>
              <a:t>wikipedia</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76457"/>
            <a:ext cx="8783276" cy="1443239"/>
          </a:xfrm>
          <a:prstGeom prst="rect">
            <a:avLst/>
          </a:prstGeom>
        </p:spPr>
      </p:pic>
    </p:spTree>
    <p:extLst>
      <p:ext uri="{BB962C8B-B14F-4D97-AF65-F5344CB8AC3E}">
        <p14:creationId xmlns:p14="http://schemas.microsoft.com/office/powerpoint/2010/main" val="4243473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4982D-78DE-356D-7C21-B5AF5431146F}"/>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ICMP Time Exceeded</a:t>
            </a:r>
          </a:p>
        </p:txBody>
      </p:sp>
      <p:sp>
        <p:nvSpPr>
          <p:cNvPr id="3" name="Content Placeholder 2">
            <a:extLst>
              <a:ext uri="{FF2B5EF4-FFF2-40B4-BE49-F238E27FC236}">
                <a16:creationId xmlns:a16="http://schemas.microsoft.com/office/drawing/2014/main" id="{18B6C7B0-1B56-394F-BD9D-F4FD4AC47F26}"/>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Type: 11</a:t>
            </a:r>
          </a:p>
          <a:p>
            <a:r>
              <a:rPr lang="en-US" dirty="0">
                <a:latin typeface="Arial" panose="020B0604020202020204" pitchFamily="34" charset="0"/>
                <a:cs typeface="Arial" panose="020B0604020202020204" pitchFamily="34" charset="0"/>
              </a:rPr>
              <a:t>Code:</a:t>
            </a:r>
          </a:p>
          <a:p>
            <a:pPr lvl="1"/>
            <a:r>
              <a:rPr lang="en-US" dirty="0">
                <a:latin typeface="Arial" panose="020B0604020202020204" pitchFamily="34" charset="0"/>
                <a:cs typeface="Arial" panose="020B0604020202020204" pitchFamily="34" charset="0"/>
              </a:rPr>
              <a:t> 	0: Time-to-live exceeded in transit</a:t>
            </a:r>
          </a:p>
          <a:p>
            <a:pPr lvl="1"/>
            <a:r>
              <a:rPr lang="en-US" dirty="0">
                <a:latin typeface="Arial" panose="020B0604020202020204" pitchFamily="34" charset="0"/>
                <a:cs typeface="Arial" panose="020B0604020202020204" pitchFamily="34" charset="0"/>
              </a:rPr>
              <a:t>	1: Fragment reassembly time exceeded</a:t>
            </a:r>
          </a:p>
          <a:p>
            <a:pPr lvl="1"/>
            <a:endParaRPr lang="en-US" dirty="0"/>
          </a:p>
        </p:txBody>
      </p:sp>
      <p:pic>
        <p:nvPicPr>
          <p:cNvPr id="5" name="Picture 4">
            <a:extLst>
              <a:ext uri="{FF2B5EF4-FFF2-40B4-BE49-F238E27FC236}">
                <a16:creationId xmlns:a16="http://schemas.microsoft.com/office/drawing/2014/main" id="{95D5E99A-EAF5-FEFB-9CB9-E129C84E7390}"/>
              </a:ext>
            </a:extLst>
          </p:cNvPr>
          <p:cNvPicPr>
            <a:picLocks noChangeAspect="1"/>
          </p:cNvPicPr>
          <p:nvPr/>
        </p:nvPicPr>
        <p:blipFill>
          <a:blip r:embed="rId2"/>
          <a:stretch>
            <a:fillRect/>
          </a:stretch>
        </p:blipFill>
        <p:spPr>
          <a:xfrm>
            <a:off x="838200" y="4581429"/>
            <a:ext cx="7116168" cy="1352739"/>
          </a:xfrm>
          <a:prstGeom prst="rect">
            <a:avLst/>
          </a:prstGeom>
        </p:spPr>
      </p:pic>
      <p:cxnSp>
        <p:nvCxnSpPr>
          <p:cNvPr id="7" name="Straight Arrow Connector 6">
            <a:extLst>
              <a:ext uri="{FF2B5EF4-FFF2-40B4-BE49-F238E27FC236}">
                <a16:creationId xmlns:a16="http://schemas.microsoft.com/office/drawing/2014/main" id="{DABF7A8D-3936-B4E4-D923-20E9A74B344F}"/>
              </a:ext>
            </a:extLst>
          </p:cNvPr>
          <p:cNvCxnSpPr/>
          <p:nvPr/>
        </p:nvCxnSpPr>
        <p:spPr>
          <a:xfrm flipH="1">
            <a:off x="4281984" y="4256576"/>
            <a:ext cx="228600" cy="30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641D83-D85A-D7A1-CE16-24808FE3FA64}"/>
              </a:ext>
            </a:extLst>
          </p:cNvPr>
          <p:cNvSpPr txBox="1"/>
          <p:nvPr/>
        </p:nvSpPr>
        <p:spPr>
          <a:xfrm>
            <a:off x="4510584" y="4024782"/>
            <a:ext cx="109036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TTL=10</a:t>
            </a:r>
          </a:p>
        </p:txBody>
      </p:sp>
    </p:spTree>
    <p:extLst>
      <p:ext uri="{BB962C8B-B14F-4D97-AF65-F5344CB8AC3E}">
        <p14:creationId xmlns:p14="http://schemas.microsoft.com/office/powerpoint/2010/main" val="1701283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Captured ICMP Time Exceeded Packet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3044" y="2542620"/>
            <a:ext cx="8005911" cy="2653581"/>
          </a:xfrm>
        </p:spPr>
      </p:pic>
    </p:spTree>
    <p:extLst>
      <p:ext uri="{BB962C8B-B14F-4D97-AF65-F5344CB8AC3E}">
        <p14:creationId xmlns:p14="http://schemas.microsoft.com/office/powerpoint/2010/main" val="2669627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634CB-A464-93AE-E4C8-0506E23997A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IPv4 Header</a:t>
            </a:r>
          </a:p>
        </p:txBody>
      </p:sp>
      <p:pic>
        <p:nvPicPr>
          <p:cNvPr id="5" name="Content Placeholder 4">
            <a:extLst>
              <a:ext uri="{FF2B5EF4-FFF2-40B4-BE49-F238E27FC236}">
                <a16:creationId xmlns:a16="http://schemas.microsoft.com/office/drawing/2014/main" id="{E7ADE56B-0683-8BBA-8F5A-42F12607FCD4}"/>
              </a:ext>
            </a:extLst>
          </p:cNvPr>
          <p:cNvPicPr>
            <a:picLocks noGrp="1" noChangeAspect="1"/>
          </p:cNvPicPr>
          <p:nvPr>
            <p:ph idx="1"/>
          </p:nvPr>
        </p:nvPicPr>
        <p:blipFill>
          <a:blip r:embed="rId3"/>
          <a:stretch>
            <a:fillRect/>
          </a:stretch>
        </p:blipFill>
        <p:spPr>
          <a:xfrm>
            <a:off x="2362200" y="1600200"/>
            <a:ext cx="6528319" cy="4525963"/>
          </a:xfrm>
        </p:spPr>
      </p:pic>
    </p:spTree>
    <p:extLst>
      <p:ext uri="{BB962C8B-B14F-4D97-AF65-F5344CB8AC3E}">
        <p14:creationId xmlns:p14="http://schemas.microsoft.com/office/powerpoint/2010/main" val="35373264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F1505-671B-D7E8-01B5-7222F280DE77}"/>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ICMP Destination Unreachable </a:t>
            </a:r>
          </a:p>
        </p:txBody>
      </p:sp>
      <p:sp>
        <p:nvSpPr>
          <p:cNvPr id="3" name="Content Placeholder 2">
            <a:extLst>
              <a:ext uri="{FF2B5EF4-FFF2-40B4-BE49-F238E27FC236}">
                <a16:creationId xmlns:a16="http://schemas.microsoft.com/office/drawing/2014/main" id="{BFBE83BE-43B4-1CA0-C09E-61A7682DD799}"/>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Type: 3</a:t>
            </a:r>
          </a:p>
          <a:p>
            <a:r>
              <a:rPr lang="en-US" dirty="0">
                <a:latin typeface="Arial" panose="020B0604020202020204" pitchFamily="34" charset="0"/>
                <a:cs typeface="Arial" panose="020B0604020202020204" pitchFamily="34" charset="0"/>
              </a:rPr>
              <a:t>Code</a:t>
            </a:r>
          </a:p>
          <a:p>
            <a:pPr lvl="1"/>
            <a:r>
              <a:rPr lang="en-US" dirty="0">
                <a:latin typeface="Arial" panose="020B0604020202020204" pitchFamily="34" charset="0"/>
                <a:cs typeface="Arial" panose="020B0604020202020204" pitchFamily="34" charset="0"/>
              </a:rPr>
              <a:t>0: Destination network unreachable</a:t>
            </a:r>
          </a:p>
          <a:p>
            <a:pPr lvl="1"/>
            <a:r>
              <a:rPr lang="en-US" dirty="0">
                <a:latin typeface="Arial" panose="020B0604020202020204" pitchFamily="34" charset="0"/>
                <a:cs typeface="Arial" panose="020B0604020202020204" pitchFamily="34" charset="0"/>
              </a:rPr>
              <a:t>1: Destination host unreachable</a:t>
            </a:r>
          </a:p>
          <a:p>
            <a:pPr lvl="1"/>
            <a:r>
              <a:rPr lang="en-US" dirty="0">
                <a:latin typeface="Arial" panose="020B0604020202020204" pitchFamily="34" charset="0"/>
                <a:cs typeface="Arial" panose="020B0604020202020204" pitchFamily="34" charset="0"/>
              </a:rPr>
              <a:t>2: Protocol Unreachable</a:t>
            </a:r>
          </a:p>
          <a:p>
            <a:pPr lvl="1"/>
            <a:r>
              <a:rPr lang="en-US" dirty="0">
                <a:latin typeface="Arial" panose="020B0604020202020204" pitchFamily="34" charset="0"/>
                <a:cs typeface="Arial" panose="020B0604020202020204" pitchFamily="34" charset="0"/>
              </a:rPr>
              <a:t>3: Destination port unreachable</a:t>
            </a:r>
          </a:p>
          <a:p>
            <a:pPr lvl="1"/>
            <a:endParaRPr lang="en-US" dirty="0"/>
          </a:p>
          <a:p>
            <a:pPr lvl="1"/>
            <a:endParaRPr lang="en-US" dirty="0"/>
          </a:p>
          <a:p>
            <a:endParaRPr lang="en-US" dirty="0"/>
          </a:p>
        </p:txBody>
      </p:sp>
      <p:pic>
        <p:nvPicPr>
          <p:cNvPr id="5" name="Picture 4">
            <a:extLst>
              <a:ext uri="{FF2B5EF4-FFF2-40B4-BE49-F238E27FC236}">
                <a16:creationId xmlns:a16="http://schemas.microsoft.com/office/drawing/2014/main" id="{AC7D0666-8BE0-6F04-FAAC-7A2679D3F80E}"/>
              </a:ext>
            </a:extLst>
          </p:cNvPr>
          <p:cNvPicPr>
            <a:picLocks noChangeAspect="1"/>
          </p:cNvPicPr>
          <p:nvPr/>
        </p:nvPicPr>
        <p:blipFill>
          <a:blip r:embed="rId2"/>
          <a:stretch>
            <a:fillRect/>
          </a:stretch>
        </p:blipFill>
        <p:spPr>
          <a:xfrm>
            <a:off x="1219200" y="4694354"/>
            <a:ext cx="7173326" cy="1562318"/>
          </a:xfrm>
          <a:prstGeom prst="rect">
            <a:avLst/>
          </a:prstGeom>
        </p:spPr>
      </p:pic>
    </p:spTree>
    <p:extLst>
      <p:ext uri="{BB962C8B-B14F-4D97-AF65-F5344CB8AC3E}">
        <p14:creationId xmlns:p14="http://schemas.microsoft.com/office/powerpoint/2010/main" val="330076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ICMP Redirect</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ICMP Redirect is a mechanism for routers to convey routing information to hosts</a:t>
            </a:r>
          </a:p>
          <a:p>
            <a:r>
              <a:rPr lang="en-US" dirty="0">
                <a:latin typeface="Arial" panose="020B0604020202020204" pitchFamily="34" charset="0"/>
                <a:cs typeface="Arial" panose="020B0604020202020204" pitchFamily="34" charset="0"/>
              </a:rPr>
              <a:t>The ICMP Redirect message informs a host to update its routing information (to send packets on an alternative route)</a:t>
            </a:r>
          </a:p>
          <a:p>
            <a:r>
              <a:rPr lang="en-US" dirty="0">
                <a:latin typeface="Arial" panose="020B0604020202020204" pitchFamily="34" charset="0"/>
                <a:cs typeface="Arial" panose="020B0604020202020204" pitchFamily="34" charset="0"/>
              </a:rPr>
              <a:t>If a host tries to send data through a router (R1) and R1 sends the data on another router (R2) and a direct path from the host to R2 is available (that is, the host and R2 are on the same local network), then R1 will send a redirect message to inform the host that the best route for the destination is via R2</a:t>
            </a:r>
          </a:p>
        </p:txBody>
      </p:sp>
    </p:spTree>
    <p:extLst>
      <p:ext uri="{BB962C8B-B14F-4D97-AF65-F5344CB8AC3E}">
        <p14:creationId xmlns:p14="http://schemas.microsoft.com/office/powerpoint/2010/main" val="85798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079F0-84CF-158A-4CEB-4820499D3890}"/>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ICMP Redirect and Attacks</a:t>
            </a:r>
          </a:p>
        </p:txBody>
      </p:sp>
      <p:pic>
        <p:nvPicPr>
          <p:cNvPr id="7" name="Picture 6" descr="Diagram&#10;&#10;Description automatically generated">
            <a:extLst>
              <a:ext uri="{FF2B5EF4-FFF2-40B4-BE49-F238E27FC236}">
                <a16:creationId xmlns:a16="http://schemas.microsoft.com/office/drawing/2014/main" id="{3A241D6E-EBCA-815A-71AF-109297BBE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676400"/>
            <a:ext cx="8098860" cy="3962400"/>
          </a:xfrm>
          <a:prstGeom prst="rect">
            <a:avLst/>
          </a:prstGeom>
        </p:spPr>
      </p:pic>
    </p:spTree>
    <p:extLst>
      <p:ext uri="{BB962C8B-B14F-4D97-AF65-F5344CB8AC3E}">
        <p14:creationId xmlns:p14="http://schemas.microsoft.com/office/powerpoint/2010/main" val="12389714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ICMP Direct Header</a:t>
            </a:r>
          </a:p>
        </p:txBody>
      </p:sp>
      <p:sp>
        <p:nvSpPr>
          <p:cNvPr id="3" name="Content Placeholder 2"/>
          <p:cNvSpPr>
            <a:spLocks noGrp="1"/>
          </p:cNvSpPr>
          <p:nvPr>
            <p:ph idx="1"/>
          </p:nvPr>
        </p:nvSpPr>
        <p:spPr>
          <a:xfrm>
            <a:off x="838200" y="1825625"/>
            <a:ext cx="10515600" cy="4476701"/>
          </a:xfrm>
        </p:spPr>
        <p:txBody>
          <a:bodyPr>
            <a:normAutofit fontScale="92500" lnSpcReduction="20000"/>
          </a:bodyPr>
          <a:lstStyle/>
          <a:p>
            <a:endParaRPr lang="en-US" dirty="0"/>
          </a:p>
          <a:p>
            <a:endParaRPr lang="en-US" dirty="0"/>
          </a:p>
          <a:p>
            <a:endParaRPr lang="en-US" dirty="0"/>
          </a:p>
          <a:p>
            <a:endParaRPr lang="en-US" dirty="0"/>
          </a:p>
          <a:p>
            <a:r>
              <a:rPr lang="en-US" b="1" dirty="0">
                <a:latin typeface="Arial" panose="020B0604020202020204" pitchFamily="34" charset="0"/>
                <a:cs typeface="Arial" panose="020B0604020202020204" pitchFamily="34" charset="0"/>
              </a:rPr>
              <a:t>Code: </a:t>
            </a:r>
            <a:r>
              <a:rPr lang="en-US" dirty="0">
                <a:latin typeface="Arial" panose="020B0604020202020204" pitchFamily="34" charset="0"/>
                <a:cs typeface="Arial" panose="020B0604020202020204" pitchFamily="34" charset="0"/>
              </a:rPr>
              <a:t>redirect for Network (0), redirect for Host (1)</a:t>
            </a:r>
          </a:p>
          <a:p>
            <a:r>
              <a:rPr lang="en-US" b="1" dirty="0">
                <a:latin typeface="Arial" panose="020B0604020202020204" pitchFamily="34" charset="0"/>
                <a:cs typeface="Arial" panose="020B0604020202020204" pitchFamily="34" charset="0"/>
              </a:rPr>
              <a:t>IP address: </a:t>
            </a:r>
            <a:r>
              <a:rPr lang="en-US" dirty="0">
                <a:latin typeface="Arial" panose="020B0604020202020204" pitchFamily="34" charset="0"/>
                <a:cs typeface="Arial" panose="020B0604020202020204" pitchFamily="34" charset="0"/>
              </a:rPr>
              <a:t>the 32-bit address of the gateway to which the redirection should be sent</a:t>
            </a:r>
          </a:p>
          <a:p>
            <a:r>
              <a:rPr lang="en-US" dirty="0">
                <a:latin typeface="Arial" panose="020B0604020202020204" pitchFamily="34" charset="0"/>
                <a:cs typeface="Arial" panose="020B0604020202020204" pitchFamily="34" charset="0"/>
              </a:rPr>
              <a:t>IP header and additional data is included to allow the host to match the reply with the request that caused the redirection reply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Source: </a:t>
            </a:r>
            <a:r>
              <a:rPr lang="en-US" dirty="0" err="1">
                <a:latin typeface="Arial" panose="020B0604020202020204" pitchFamily="34" charset="0"/>
                <a:cs typeface="Arial" panose="020B0604020202020204" pitchFamily="34" charset="0"/>
              </a:rPr>
              <a:t>wikipedia</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958" y="1690688"/>
            <a:ext cx="9154803" cy="1519450"/>
          </a:xfrm>
          <a:prstGeom prst="rect">
            <a:avLst/>
          </a:prstGeom>
        </p:spPr>
      </p:pic>
    </p:spTree>
    <p:extLst>
      <p:ext uri="{BB962C8B-B14F-4D97-AF65-F5344CB8AC3E}">
        <p14:creationId xmlns:p14="http://schemas.microsoft.com/office/powerpoint/2010/main" val="9457765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ICMP </a:t>
            </a:r>
            <a:r>
              <a:rPr lang="en-US">
                <a:latin typeface="Arial" panose="020B0604020202020204" pitchFamily="34" charset="0"/>
                <a:cs typeface="Arial" panose="020B0604020202020204" pitchFamily="34" charset="0"/>
              </a:rPr>
              <a:t>Redirect Attack Lab</a:t>
            </a:r>
            <a:endParaRPr lang="en-US" dirty="0">
              <a:latin typeface="Arial" panose="020B0604020202020204" pitchFamily="34" charset="0"/>
              <a:cs typeface="Arial" panose="020B0604020202020204" pitchFamily="34" charset="0"/>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1031" y="1608811"/>
            <a:ext cx="7325083" cy="3673324"/>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9796" y="3750396"/>
            <a:ext cx="4157693" cy="257653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14" y="1215803"/>
            <a:ext cx="4233893" cy="205265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9818" y="5335715"/>
            <a:ext cx="4472020" cy="1390660"/>
          </a:xfrm>
          <a:prstGeom prst="rect">
            <a:avLst/>
          </a:prstGeom>
        </p:spPr>
      </p:pic>
    </p:spTree>
    <p:extLst>
      <p:ext uri="{BB962C8B-B14F-4D97-AF65-F5344CB8AC3E}">
        <p14:creationId xmlns:p14="http://schemas.microsoft.com/office/powerpoint/2010/main" val="36097731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C5A00-72C9-BBA0-7E8C-112B2008B31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ICMP Redirect Experiment: Setup</a:t>
            </a:r>
          </a:p>
        </p:txBody>
      </p:sp>
      <p:pic>
        <p:nvPicPr>
          <p:cNvPr id="5" name="Content Placeholder 4" descr="Text, application, Word&#10;&#10;Description automatically generated">
            <a:extLst>
              <a:ext uri="{FF2B5EF4-FFF2-40B4-BE49-F238E27FC236}">
                <a16:creationId xmlns:a16="http://schemas.microsoft.com/office/drawing/2014/main" id="{3401F1CD-5735-7ECC-5475-F424035BE4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0205" y="2192635"/>
            <a:ext cx="8764223" cy="1771897"/>
          </a:xfrm>
        </p:spPr>
      </p:pic>
      <p:pic>
        <p:nvPicPr>
          <p:cNvPr id="7" name="Picture 6" descr="Text, Word&#10;&#10;Description automatically generated">
            <a:extLst>
              <a:ext uri="{FF2B5EF4-FFF2-40B4-BE49-F238E27FC236}">
                <a16:creationId xmlns:a16="http://schemas.microsoft.com/office/drawing/2014/main" id="{BEA4FC30-3144-4F8C-2026-16BF00F78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4711455"/>
            <a:ext cx="9745435" cy="1524213"/>
          </a:xfrm>
          <a:prstGeom prst="rect">
            <a:avLst/>
          </a:prstGeom>
        </p:spPr>
      </p:pic>
      <p:sp>
        <p:nvSpPr>
          <p:cNvPr id="8" name="TextBox 7">
            <a:extLst>
              <a:ext uri="{FF2B5EF4-FFF2-40B4-BE49-F238E27FC236}">
                <a16:creationId xmlns:a16="http://schemas.microsoft.com/office/drawing/2014/main" id="{2C8FCD96-BFF5-56A0-EFA8-66B1A7E8243D}"/>
              </a:ext>
            </a:extLst>
          </p:cNvPr>
          <p:cNvSpPr txBox="1"/>
          <p:nvPr/>
        </p:nvSpPr>
        <p:spPr>
          <a:xfrm>
            <a:off x="609600" y="1528601"/>
            <a:ext cx="5268430" cy="461665"/>
          </a:xfrm>
          <a:prstGeom prst="rect">
            <a:avLst/>
          </a:prstGeom>
          <a:noFill/>
        </p:spPr>
        <p:txBody>
          <a:bodyPr wrap="none" rtlCol="0">
            <a:spAutoFit/>
          </a:bodyPr>
          <a:lstStyle/>
          <a:p>
            <a:pPr marL="342900" indent="-342900">
              <a:buFont typeface="Wingdings" panose="05000000000000000000" pitchFamily="2" charset="2"/>
              <a:buChar char="q"/>
            </a:pPr>
            <a:r>
              <a:rPr lang="en-US" sz="2400" b="1" dirty="0">
                <a:latin typeface="Arial" panose="020B0604020202020204" pitchFamily="34" charset="0"/>
                <a:cs typeface="Arial" panose="020B0604020202020204" pitchFamily="34" charset="0"/>
              </a:rPr>
              <a:t>Make 10.9.0.11 the default router</a:t>
            </a:r>
          </a:p>
        </p:txBody>
      </p:sp>
      <p:sp>
        <p:nvSpPr>
          <p:cNvPr id="9" name="TextBox 8">
            <a:extLst>
              <a:ext uri="{FF2B5EF4-FFF2-40B4-BE49-F238E27FC236}">
                <a16:creationId xmlns:a16="http://schemas.microsoft.com/office/drawing/2014/main" id="{4F4D8B91-C64E-D02B-77C2-667A42C2404D}"/>
              </a:ext>
            </a:extLst>
          </p:cNvPr>
          <p:cNvSpPr txBox="1"/>
          <p:nvPr/>
        </p:nvSpPr>
        <p:spPr>
          <a:xfrm>
            <a:off x="609600" y="4164002"/>
            <a:ext cx="5649752" cy="461665"/>
          </a:xfrm>
          <a:prstGeom prst="rect">
            <a:avLst/>
          </a:prstGeom>
          <a:noFill/>
        </p:spPr>
        <p:txBody>
          <a:bodyPr wrap="none" rtlCol="0">
            <a:spAutoFit/>
          </a:bodyPr>
          <a:lstStyle/>
          <a:p>
            <a:pPr marL="342900" indent="-342900">
              <a:buFont typeface="Wingdings" panose="05000000000000000000" pitchFamily="2" charset="2"/>
              <a:buChar char="q"/>
            </a:pPr>
            <a:r>
              <a:rPr lang="en-US" sz="2400" b="1" dirty="0">
                <a:latin typeface="Arial" panose="020B0604020202020204" pitchFamily="34" charset="0"/>
                <a:cs typeface="Arial" panose="020B0604020202020204" pitchFamily="34" charset="0"/>
              </a:rPr>
              <a:t>10.9.0.11’s default router is 10.9.0.1</a:t>
            </a:r>
          </a:p>
        </p:txBody>
      </p:sp>
    </p:spTree>
    <p:extLst>
      <p:ext uri="{BB962C8B-B14F-4D97-AF65-F5344CB8AC3E}">
        <p14:creationId xmlns:p14="http://schemas.microsoft.com/office/powerpoint/2010/main" val="5983002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C21AF-0E87-1623-748B-BCD5482E2C4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ICMP Redirect Experiment</a:t>
            </a:r>
          </a:p>
        </p:txBody>
      </p:sp>
      <p:sp>
        <p:nvSpPr>
          <p:cNvPr id="3" name="Content Placeholder 2">
            <a:extLst>
              <a:ext uri="{FF2B5EF4-FFF2-40B4-BE49-F238E27FC236}">
                <a16:creationId xmlns:a16="http://schemas.microsoft.com/office/drawing/2014/main" id="{C7A94C2B-F4D4-0EDB-B838-3B7078BAB276}"/>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10.9.0.5 can directly send to 10.9.0.1: trigger ICMP redirect</a:t>
            </a:r>
          </a:p>
          <a:p>
            <a:pPr marL="0" indent="0">
              <a:buNone/>
            </a:pPr>
            <a:endParaRPr lang="en-US" dirty="0"/>
          </a:p>
          <a:p>
            <a:pPr marL="0" indent="0">
              <a:buNone/>
            </a:pPr>
            <a:endParaRPr lang="en-US" dirty="0"/>
          </a:p>
          <a:p>
            <a:pPr marL="0" indent="0">
              <a:buNone/>
            </a:pPr>
            <a:endParaRPr lang="en-US" dirty="0"/>
          </a:p>
          <a:p>
            <a:r>
              <a:rPr lang="en-US" dirty="0">
                <a:latin typeface="Arial" panose="020B0604020202020204" pitchFamily="34" charset="0"/>
                <a:cs typeface="Arial" panose="020B0604020202020204" pitchFamily="34" charset="0"/>
              </a:rPr>
              <a:t>After redirection (check 10.9.0.5)</a:t>
            </a:r>
          </a:p>
          <a:p>
            <a:pPr marL="0" indent="0">
              <a:buNone/>
            </a:pPr>
            <a:endParaRPr lang="en-US" dirty="0"/>
          </a:p>
        </p:txBody>
      </p:sp>
      <p:grpSp>
        <p:nvGrpSpPr>
          <p:cNvPr id="8" name="Group 7">
            <a:extLst>
              <a:ext uri="{FF2B5EF4-FFF2-40B4-BE49-F238E27FC236}">
                <a16:creationId xmlns:a16="http://schemas.microsoft.com/office/drawing/2014/main" id="{7E2CD6AB-E794-722F-3D90-C98F0F8803BE}"/>
              </a:ext>
            </a:extLst>
          </p:cNvPr>
          <p:cNvGrpSpPr/>
          <p:nvPr/>
        </p:nvGrpSpPr>
        <p:grpSpPr>
          <a:xfrm>
            <a:off x="1002631" y="2283250"/>
            <a:ext cx="9554908" cy="1543265"/>
            <a:chOff x="1318546" y="2966973"/>
            <a:chExt cx="9554908" cy="1543265"/>
          </a:xfrm>
        </p:grpSpPr>
        <p:pic>
          <p:nvPicPr>
            <p:cNvPr id="5" name="Picture 4">
              <a:extLst>
                <a:ext uri="{FF2B5EF4-FFF2-40B4-BE49-F238E27FC236}">
                  <a16:creationId xmlns:a16="http://schemas.microsoft.com/office/drawing/2014/main" id="{C03DED75-9CCE-4203-2726-9D423F2BC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546" y="2966973"/>
              <a:ext cx="9554908" cy="924054"/>
            </a:xfrm>
            <a:prstGeom prst="rect">
              <a:avLst/>
            </a:prstGeom>
          </p:spPr>
        </p:pic>
        <p:pic>
          <p:nvPicPr>
            <p:cNvPr id="7" name="Picture 6">
              <a:extLst>
                <a:ext uri="{FF2B5EF4-FFF2-40B4-BE49-F238E27FC236}">
                  <a16:creationId xmlns:a16="http://schemas.microsoft.com/office/drawing/2014/main" id="{2C1A61A5-005F-4B61-B9BD-5B8095C086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546" y="3891027"/>
              <a:ext cx="9554908" cy="619211"/>
            </a:xfrm>
            <a:prstGeom prst="rect">
              <a:avLst/>
            </a:prstGeom>
          </p:spPr>
        </p:pic>
      </p:grpSp>
      <p:pic>
        <p:nvPicPr>
          <p:cNvPr id="11" name="Picture 10" descr="A picture containing text, orange, close&#10;&#10;Description automatically generated">
            <a:extLst>
              <a:ext uri="{FF2B5EF4-FFF2-40B4-BE49-F238E27FC236}">
                <a16:creationId xmlns:a16="http://schemas.microsoft.com/office/drawing/2014/main" id="{C6B1A074-EB51-C1F2-F07D-A098BACD06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631" y="4695540"/>
            <a:ext cx="5468113" cy="895475"/>
          </a:xfrm>
          <a:prstGeom prst="rect">
            <a:avLst/>
          </a:prstGeom>
        </p:spPr>
      </p:pic>
    </p:spTree>
    <p:extLst>
      <p:ext uri="{BB962C8B-B14F-4D97-AF65-F5344CB8AC3E}">
        <p14:creationId xmlns:p14="http://schemas.microsoft.com/office/powerpoint/2010/main" val="36606245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ICMP Redirect Attack Demo</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ICMP redirect messages will not affect the routing table; instead, it affects the routing cache</a:t>
            </a:r>
          </a:p>
          <a:p>
            <a:r>
              <a:rPr lang="en-US" dirty="0">
                <a:latin typeface="Arial" panose="020B0604020202020204" pitchFamily="34" charset="0"/>
                <a:cs typeface="Arial" panose="020B0604020202020204" pitchFamily="34" charset="0"/>
              </a:rPr>
              <a:t>Entries in the routing cache overwrite those in the routing table, until the entries expire</a:t>
            </a:r>
          </a:p>
          <a:p>
            <a:r>
              <a:rPr lang="en-US" dirty="0">
                <a:latin typeface="Arial" panose="020B0604020202020204" pitchFamily="34" charset="0"/>
                <a:cs typeface="Arial" panose="020B0604020202020204" pitchFamily="34" charset="0"/>
              </a:rPr>
              <a:t>To display and clean the cache contents, we can use the following commands</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ip</a:t>
            </a:r>
            <a:r>
              <a:rPr lang="en-US" dirty="0">
                <a:latin typeface="Arial" panose="020B0604020202020204" pitchFamily="34" charset="0"/>
                <a:cs typeface="Arial" panose="020B0604020202020204" pitchFamily="34" charset="0"/>
              </a:rPr>
              <a:t> route show cache</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ip</a:t>
            </a:r>
            <a:r>
              <a:rPr lang="en-US" dirty="0">
                <a:latin typeface="Arial" panose="020B0604020202020204" pitchFamily="34" charset="0"/>
                <a:cs typeface="Arial" panose="020B0604020202020204" pitchFamily="34" charset="0"/>
              </a:rPr>
              <a:t> route flush cache</a:t>
            </a:r>
          </a:p>
          <a:p>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3739" y="4567915"/>
            <a:ext cx="5758664" cy="1468214"/>
          </a:xfrm>
          <a:prstGeom prst="rect">
            <a:avLst/>
          </a:prstGeom>
        </p:spPr>
      </p:pic>
    </p:spTree>
    <p:extLst>
      <p:ext uri="{BB962C8B-B14F-4D97-AF65-F5344CB8AC3E}">
        <p14:creationId xmlns:p14="http://schemas.microsoft.com/office/powerpoint/2010/main" val="24696884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96FEA-E879-1EC7-DDA5-E1B8E451927A}"/>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Spoofing ICMP Redirect Message</a:t>
            </a:r>
          </a:p>
        </p:txBody>
      </p:sp>
      <p:pic>
        <p:nvPicPr>
          <p:cNvPr id="8" name="Picture 7" descr="Text&#10;&#10;Description automatically generated">
            <a:extLst>
              <a:ext uri="{FF2B5EF4-FFF2-40B4-BE49-F238E27FC236}">
                <a16:creationId xmlns:a16="http://schemas.microsoft.com/office/drawing/2014/main" id="{F4ABF02B-FD2C-29B7-1BF6-F9ADABE64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4770359"/>
            <a:ext cx="6249272" cy="1752845"/>
          </a:xfrm>
          <a:prstGeom prst="rect">
            <a:avLst/>
          </a:prstGeom>
        </p:spPr>
      </p:pic>
      <p:sp>
        <p:nvSpPr>
          <p:cNvPr id="9" name="TextBox 8">
            <a:extLst>
              <a:ext uri="{FF2B5EF4-FFF2-40B4-BE49-F238E27FC236}">
                <a16:creationId xmlns:a16="http://schemas.microsoft.com/office/drawing/2014/main" id="{EE857867-7A4B-D30A-1D35-4A684D2E6250}"/>
              </a:ext>
            </a:extLst>
          </p:cNvPr>
          <p:cNvSpPr txBox="1"/>
          <p:nvPr/>
        </p:nvSpPr>
        <p:spPr>
          <a:xfrm>
            <a:off x="7467600" y="5462115"/>
            <a:ext cx="3581399" cy="369332"/>
          </a:xfrm>
          <a:prstGeom prst="rect">
            <a:avLst/>
          </a:prstGeom>
          <a:noFill/>
        </p:spPr>
        <p:txBody>
          <a:bodyPr wrap="square" rtlCol="0">
            <a:spAutoFit/>
          </a:bodyPr>
          <a:lstStyle/>
          <a:p>
            <a:r>
              <a:rPr lang="en-US" b="1" dirty="0"/>
              <a:t>Attack result</a:t>
            </a:r>
          </a:p>
        </p:txBody>
      </p:sp>
      <p:pic>
        <p:nvPicPr>
          <p:cNvPr id="10" name="Content Placeholder 9" descr="Text&#10;&#10;Description automatically generated">
            <a:extLst>
              <a:ext uri="{FF2B5EF4-FFF2-40B4-BE49-F238E27FC236}">
                <a16:creationId xmlns:a16="http://schemas.microsoft.com/office/drawing/2014/main" id="{0A3567FD-86E2-09FD-EDF0-F1175FB5F90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62000" y="1600200"/>
            <a:ext cx="5982535" cy="2772162"/>
          </a:xfrm>
        </p:spPr>
      </p:pic>
    </p:spTree>
    <p:extLst>
      <p:ext uri="{BB962C8B-B14F-4D97-AF65-F5344CB8AC3E}">
        <p14:creationId xmlns:p14="http://schemas.microsoft.com/office/powerpoint/2010/main" val="9157281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293E-4F62-9630-5720-4F8666713B8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MITM Attack By Spoofing ICMP Redirect</a:t>
            </a:r>
          </a:p>
        </p:txBody>
      </p:sp>
      <p:sp>
        <p:nvSpPr>
          <p:cNvPr id="3" name="Content Placeholder 2">
            <a:extLst>
              <a:ext uri="{FF2B5EF4-FFF2-40B4-BE49-F238E27FC236}">
                <a16:creationId xmlns:a16="http://schemas.microsoft.com/office/drawing/2014/main" id="{F1196A5A-6A48-F53A-99C1-FCC67BABD3DB}"/>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Redirect traffic to attacker’s machines</a:t>
            </a:r>
          </a:p>
          <a:p>
            <a:r>
              <a:rPr lang="en-US" dirty="0">
                <a:latin typeface="Arial" panose="020B0604020202020204" pitchFamily="34" charset="0"/>
                <a:cs typeface="Arial" panose="020B0604020202020204" pitchFamily="34" charset="0"/>
              </a:rPr>
              <a:t>Make changes before sending the packets out</a:t>
            </a:r>
          </a:p>
          <a:p>
            <a:r>
              <a:rPr lang="en-US" dirty="0">
                <a:latin typeface="Arial" panose="020B0604020202020204" pitchFamily="34" charset="0"/>
                <a:cs typeface="Arial" panose="020B0604020202020204" pitchFamily="34" charset="0"/>
              </a:rPr>
              <a:t>Similar to the MITM attacking using the ARP cache poisoning attack</a:t>
            </a:r>
          </a:p>
        </p:txBody>
      </p:sp>
    </p:spTree>
    <p:extLst>
      <p:ext uri="{BB962C8B-B14F-4D97-AF65-F5344CB8AC3E}">
        <p14:creationId xmlns:p14="http://schemas.microsoft.com/office/powerpoint/2010/main" val="3373289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IP Header</a:t>
            </a:r>
          </a:p>
        </p:txBody>
      </p:sp>
      <p:sp>
        <p:nvSpPr>
          <p:cNvPr id="3" name="Content Placeholder 2"/>
          <p:cNvSpPr>
            <a:spLocks noGrp="1"/>
          </p:cNvSpPr>
          <p:nvPr>
            <p:ph idx="1"/>
          </p:nvPr>
        </p:nvSpPr>
        <p:spPr/>
        <p:txBody>
          <a:bodyPr>
            <a:normAutofit lnSpcReduction="10000"/>
          </a:bodyPr>
          <a:lstStyle/>
          <a:p>
            <a:r>
              <a:rPr lang="en-US" b="1" dirty="0">
                <a:latin typeface="Arial" panose="020B0604020202020204" pitchFamily="34" charset="0"/>
                <a:cs typeface="Arial" panose="020B0604020202020204" pitchFamily="34" charset="0"/>
              </a:rPr>
              <a:t>Version:</a:t>
            </a:r>
            <a:r>
              <a:rPr lang="en-US" dirty="0">
                <a:latin typeface="Arial" panose="020B0604020202020204" pitchFamily="34" charset="0"/>
                <a:cs typeface="Arial" panose="020B0604020202020204" pitchFamily="34" charset="0"/>
              </a:rPr>
              <a:t> For IPv4, this is always equal to 4</a:t>
            </a:r>
          </a:p>
          <a:p>
            <a:r>
              <a:rPr lang="en-US" b="1" dirty="0">
                <a:latin typeface="Arial" panose="020B0604020202020204" pitchFamily="34" charset="0"/>
                <a:cs typeface="Arial" panose="020B0604020202020204" pitchFamily="34" charset="0"/>
              </a:rPr>
              <a:t>Internet Header Length (IHL):</a:t>
            </a:r>
            <a:r>
              <a:rPr lang="en-US" dirty="0">
                <a:latin typeface="Arial" panose="020B0604020202020204" pitchFamily="34" charset="0"/>
                <a:cs typeface="Arial" panose="020B0604020202020204" pitchFamily="34" charset="0"/>
              </a:rPr>
              <a:t> measured in units of four-byte blocks, minimum value is 5 (20 bytes), maximum is 15 (60 bytes)</a:t>
            </a:r>
          </a:p>
          <a:p>
            <a:r>
              <a:rPr lang="en-US" b="1" dirty="0">
                <a:latin typeface="Arial" panose="020B0604020202020204" pitchFamily="34" charset="0"/>
                <a:cs typeface="Arial" panose="020B0604020202020204" pitchFamily="34" charset="0"/>
              </a:rPr>
              <a:t>Total Length:</a:t>
            </a:r>
            <a:r>
              <a:rPr lang="en-US" dirty="0">
                <a:latin typeface="Arial" panose="020B0604020202020204" pitchFamily="34" charset="0"/>
                <a:cs typeface="Arial" panose="020B0604020202020204" pitchFamily="34" charset="0"/>
              </a:rPr>
              <a:t> entire packet size in bytes, including header and data. The minimum size is 20 bytes (header without data) and the maximum is 65,535 bytes</a:t>
            </a:r>
          </a:p>
          <a:p>
            <a:r>
              <a:rPr lang="en-US" b="1" dirty="0">
                <a:latin typeface="Arial" panose="020B0604020202020204" pitchFamily="34" charset="0"/>
                <a:cs typeface="Arial" panose="020B0604020202020204" pitchFamily="34" charset="0"/>
              </a:rPr>
              <a:t>Time To Live (TTL):</a:t>
            </a:r>
            <a:r>
              <a:rPr lang="en-US" dirty="0">
                <a:latin typeface="Arial" panose="020B0604020202020204" pitchFamily="34" charset="0"/>
                <a:cs typeface="Arial" panose="020B0604020202020204" pitchFamily="34" charset="0"/>
              </a:rPr>
              <a:t> Linux (64), Windows (128)</a:t>
            </a:r>
          </a:p>
          <a:p>
            <a:r>
              <a:rPr lang="en-US" b="1" dirty="0">
                <a:latin typeface="Arial" panose="020B0604020202020204" pitchFamily="34" charset="0"/>
                <a:cs typeface="Arial" panose="020B0604020202020204" pitchFamily="34" charset="0"/>
              </a:rPr>
              <a:t>Protocol:</a:t>
            </a:r>
            <a:r>
              <a:rPr lang="en-US" dirty="0">
                <a:latin typeface="Arial" panose="020B0604020202020204" pitchFamily="34" charset="0"/>
                <a:cs typeface="Arial" panose="020B0604020202020204" pitchFamily="34" charset="0"/>
              </a:rPr>
              <a:t> defines the protocol used in the data portion of the IP datagram. ICMP (1), TCP (6), UDP (17)</a:t>
            </a:r>
          </a:p>
          <a:p>
            <a:endParaRPr lang="en-US" dirty="0"/>
          </a:p>
        </p:txBody>
      </p:sp>
    </p:spTree>
    <p:extLst>
      <p:ext uri="{BB962C8B-B14F-4D97-AF65-F5344CB8AC3E}">
        <p14:creationId xmlns:p14="http://schemas.microsoft.com/office/powerpoint/2010/main" val="3809121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C0637-CB34-5313-B75D-69BB66796AEF}"/>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Which Filter to Use</a:t>
            </a:r>
          </a:p>
        </p:txBody>
      </p:sp>
      <p:pic>
        <p:nvPicPr>
          <p:cNvPr id="5" name="Content Placeholder 4" descr="Graphical user interface, text&#10;&#10;Description automatically generated">
            <a:extLst>
              <a:ext uri="{FF2B5EF4-FFF2-40B4-BE49-F238E27FC236}">
                <a16:creationId xmlns:a16="http://schemas.microsoft.com/office/drawing/2014/main" id="{466D49B0-98CB-6173-8E8D-629E8E1A0F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751" y="2552931"/>
            <a:ext cx="9539405" cy="3111021"/>
          </a:xfrm>
        </p:spPr>
      </p:pic>
    </p:spTree>
    <p:extLst>
      <p:ext uri="{BB962C8B-B14F-4D97-AF65-F5344CB8AC3E}">
        <p14:creationId xmlns:p14="http://schemas.microsoft.com/office/powerpoint/2010/main" val="15325937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Questions</a:t>
            </a:r>
          </a:p>
        </p:txBody>
      </p:sp>
      <p:sp>
        <p:nvSpPr>
          <p:cNvPr id="3" name="Content Placeholder 2"/>
          <p:cNvSpPr>
            <a:spLocks noGrp="1"/>
          </p:cNvSpPr>
          <p:nvPr>
            <p:ph idx="1"/>
          </p:nvPr>
        </p:nvSpPr>
        <p:spPr/>
        <p:txBody>
          <a:bodyPr/>
          <a:lstStyle/>
          <a:p>
            <a:pPr marL="514350" indent="-514350">
              <a:buFont typeface="+mj-lt"/>
              <a:buAutoNum type="arabicPeriod"/>
            </a:pPr>
            <a:r>
              <a:rPr lang="en-US" dirty="0">
                <a:latin typeface="Arial" panose="020B0604020202020204" pitchFamily="34" charset="0"/>
                <a:cs typeface="Arial" panose="020B0604020202020204" pitchFamily="34" charset="0"/>
              </a:rPr>
              <a:t>Can you use the ICMP redirect attack to redirect the gateway to a remote computer?</a:t>
            </a:r>
          </a:p>
          <a:p>
            <a:pPr marL="514350" indent="-514350">
              <a:buFont typeface="+mj-lt"/>
              <a:buAutoNum type="arabicPeriod"/>
            </a:pPr>
            <a:r>
              <a:rPr lang="en-US" dirty="0">
                <a:latin typeface="Arial" panose="020B0604020202020204" pitchFamily="34" charset="0"/>
                <a:cs typeface="Arial" panose="020B0604020202020204" pitchFamily="34" charset="0"/>
              </a:rPr>
              <a:t>Can you launch the ICMP redirect attack from a remote machine?</a:t>
            </a:r>
          </a:p>
          <a:p>
            <a:pPr marL="514350" indent="-514350">
              <a:buFont typeface="+mj-lt"/>
              <a:buAutoNum type="arabicPeriod"/>
            </a:pP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9526" y="3506782"/>
            <a:ext cx="6526127" cy="2898982"/>
          </a:xfrm>
          <a:prstGeom prst="rect">
            <a:avLst/>
          </a:prstGeom>
        </p:spPr>
      </p:pic>
    </p:spTree>
    <p:extLst>
      <p:ext uri="{BB962C8B-B14F-4D97-AF65-F5344CB8AC3E}">
        <p14:creationId xmlns:p14="http://schemas.microsoft.com/office/powerpoint/2010/main" val="3181126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3F03A-8226-7D98-7420-432A2D914AB0}"/>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NAT: Network Address Translation</a:t>
            </a:r>
          </a:p>
        </p:txBody>
      </p:sp>
      <p:pic>
        <p:nvPicPr>
          <p:cNvPr id="5" name="Picture 4">
            <a:extLst>
              <a:ext uri="{FF2B5EF4-FFF2-40B4-BE49-F238E27FC236}">
                <a16:creationId xmlns:a16="http://schemas.microsoft.com/office/drawing/2014/main" id="{4D7E5FE1-6256-1C02-7A76-F7D0A8DE549D}"/>
              </a:ext>
            </a:extLst>
          </p:cNvPr>
          <p:cNvPicPr>
            <a:picLocks noChangeAspect="1"/>
          </p:cNvPicPr>
          <p:nvPr/>
        </p:nvPicPr>
        <p:blipFill>
          <a:blip r:embed="rId3"/>
          <a:stretch>
            <a:fillRect/>
          </a:stretch>
        </p:blipFill>
        <p:spPr>
          <a:xfrm>
            <a:off x="609600" y="1432252"/>
            <a:ext cx="10273550" cy="4782374"/>
          </a:xfrm>
          <a:prstGeom prst="rect">
            <a:avLst/>
          </a:prstGeom>
        </p:spPr>
      </p:pic>
    </p:spTree>
    <p:extLst>
      <p:ext uri="{BB962C8B-B14F-4D97-AF65-F5344CB8AC3E}">
        <p14:creationId xmlns:p14="http://schemas.microsoft.com/office/powerpoint/2010/main" val="23608492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7C679-74BF-85BA-33D9-8C5C145DC84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Summary</a:t>
            </a:r>
          </a:p>
        </p:txBody>
      </p:sp>
      <p:sp>
        <p:nvSpPr>
          <p:cNvPr id="3" name="Content Placeholder 2">
            <a:extLst>
              <a:ext uri="{FF2B5EF4-FFF2-40B4-BE49-F238E27FC236}">
                <a16:creationId xmlns:a16="http://schemas.microsoft.com/office/drawing/2014/main" id="{FB266650-A001-28F5-02DC-61B41FE1A1B1}"/>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The Role of the IP layer</a:t>
            </a:r>
          </a:p>
          <a:p>
            <a:r>
              <a:rPr lang="en-US" dirty="0">
                <a:latin typeface="Arial" panose="020B0604020202020204" pitchFamily="34" charset="0"/>
                <a:cs typeface="Arial" panose="020B0604020202020204" pitchFamily="34" charset="0"/>
              </a:rPr>
              <a:t>IP Header</a:t>
            </a:r>
          </a:p>
          <a:p>
            <a:r>
              <a:rPr lang="en-US" dirty="0">
                <a:latin typeface="Arial" panose="020B0604020202020204" pitchFamily="34" charset="0"/>
                <a:cs typeface="Arial" panose="020B0604020202020204" pitchFamily="34" charset="0"/>
              </a:rPr>
              <a:t>Routing</a:t>
            </a:r>
          </a:p>
          <a:p>
            <a:r>
              <a:rPr lang="en-US" dirty="0">
                <a:latin typeface="Arial" panose="020B0604020202020204" pitchFamily="34" charset="0"/>
                <a:cs typeface="Arial" panose="020B0604020202020204" pitchFamily="34" charset="0"/>
              </a:rPr>
              <a:t>ICMP </a:t>
            </a:r>
          </a:p>
        </p:txBody>
      </p:sp>
    </p:spTree>
    <p:extLst>
      <p:ext uri="{BB962C8B-B14F-4D97-AF65-F5344CB8AC3E}">
        <p14:creationId xmlns:p14="http://schemas.microsoft.com/office/powerpoint/2010/main" val="289042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636D-BA88-EAA8-09AD-016B8A206BC8}"/>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TTL and How Traceroute Works</a:t>
            </a:r>
          </a:p>
        </p:txBody>
      </p:sp>
      <p:sp>
        <p:nvSpPr>
          <p:cNvPr id="3" name="Content Placeholder 2">
            <a:extLst>
              <a:ext uri="{FF2B5EF4-FFF2-40B4-BE49-F238E27FC236}">
                <a16:creationId xmlns:a16="http://schemas.microsoft.com/office/drawing/2014/main" id="{B53B50DF-595E-3FCE-EDF6-866B27C34368}"/>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TTL = 1, 2, 3, …</a:t>
            </a:r>
          </a:p>
          <a:p>
            <a:r>
              <a:rPr lang="en-US" dirty="0">
                <a:latin typeface="Arial" panose="020B0604020202020204" pitchFamily="34" charset="0"/>
                <a:cs typeface="Arial" panose="020B0604020202020204" pitchFamily="34" charset="0"/>
              </a:rPr>
              <a:t>At each router: TTL --</a:t>
            </a:r>
          </a:p>
          <a:p>
            <a:r>
              <a:rPr lang="en-US" dirty="0">
                <a:latin typeface="Arial" panose="020B0604020202020204" pitchFamily="34" charset="0"/>
                <a:cs typeface="Arial" panose="020B0604020202020204" pitchFamily="34" charset="0"/>
              </a:rPr>
              <a:t>Packet discarded and trigger ICMP when TTL=0</a:t>
            </a:r>
          </a:p>
          <a:p>
            <a:pPr marL="0" indent="0">
              <a:buNone/>
            </a:pPr>
            <a:endParaRPr lang="en-US" dirty="0"/>
          </a:p>
        </p:txBody>
      </p:sp>
    </p:spTree>
    <p:extLst>
      <p:ext uri="{BB962C8B-B14F-4D97-AF65-F5344CB8AC3E}">
        <p14:creationId xmlns:p14="http://schemas.microsoft.com/office/powerpoint/2010/main" val="4143942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C652-7493-1CC5-7AF7-A9281A9C39B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Implement traceroute</a:t>
            </a:r>
          </a:p>
        </p:txBody>
      </p:sp>
      <p:pic>
        <p:nvPicPr>
          <p:cNvPr id="5" name="Content Placeholder 4" descr="Text, letter&#10;&#10;Description automatically generated">
            <a:extLst>
              <a:ext uri="{FF2B5EF4-FFF2-40B4-BE49-F238E27FC236}">
                <a16:creationId xmlns:a16="http://schemas.microsoft.com/office/drawing/2014/main" id="{95966D63-BD66-3ACB-F184-C0A98F1C56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438400"/>
            <a:ext cx="6535980" cy="2810055"/>
          </a:xfrm>
        </p:spPr>
      </p:pic>
      <p:pic>
        <p:nvPicPr>
          <p:cNvPr id="7" name="Picture 6" descr="Text, letter&#10;&#10;Description automatically generated">
            <a:extLst>
              <a:ext uri="{FF2B5EF4-FFF2-40B4-BE49-F238E27FC236}">
                <a16:creationId xmlns:a16="http://schemas.microsoft.com/office/drawing/2014/main" id="{8BF89E5F-2CD2-6A27-43A0-B0DAA526B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2453745"/>
            <a:ext cx="3886200" cy="2845800"/>
          </a:xfrm>
          <a:prstGeom prst="rect">
            <a:avLst/>
          </a:prstGeom>
        </p:spPr>
      </p:pic>
    </p:spTree>
    <p:extLst>
      <p:ext uri="{BB962C8B-B14F-4D97-AF65-F5344CB8AC3E}">
        <p14:creationId xmlns:p14="http://schemas.microsoft.com/office/powerpoint/2010/main" val="1791324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9C548-C9B9-18A9-8AF4-9C7111F5E6B8}"/>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The Need for Fragmentation</a:t>
            </a:r>
          </a:p>
        </p:txBody>
      </p:sp>
      <p:pic>
        <p:nvPicPr>
          <p:cNvPr id="5" name="Content Placeholder 4">
            <a:extLst>
              <a:ext uri="{FF2B5EF4-FFF2-40B4-BE49-F238E27FC236}">
                <a16:creationId xmlns:a16="http://schemas.microsoft.com/office/drawing/2014/main" id="{92833726-6DEF-95A8-B99A-00A6AE307698}"/>
              </a:ext>
            </a:extLst>
          </p:cNvPr>
          <p:cNvPicPr>
            <a:picLocks noGrp="1" noChangeAspect="1"/>
          </p:cNvPicPr>
          <p:nvPr>
            <p:ph idx="1"/>
          </p:nvPr>
        </p:nvPicPr>
        <p:blipFill>
          <a:blip r:embed="rId2"/>
          <a:stretch>
            <a:fillRect/>
          </a:stretch>
        </p:blipFill>
        <p:spPr>
          <a:xfrm>
            <a:off x="609600" y="3179738"/>
            <a:ext cx="10972800" cy="1366886"/>
          </a:xfrm>
        </p:spPr>
      </p:pic>
      <p:cxnSp>
        <p:nvCxnSpPr>
          <p:cNvPr id="4" name="Straight Arrow Connector 3">
            <a:extLst>
              <a:ext uri="{FF2B5EF4-FFF2-40B4-BE49-F238E27FC236}">
                <a16:creationId xmlns:a16="http://schemas.microsoft.com/office/drawing/2014/main" id="{2D2BB2D2-EABD-1B88-E352-74B3D34C2A83}"/>
              </a:ext>
            </a:extLst>
          </p:cNvPr>
          <p:cNvCxnSpPr>
            <a:cxnSpLocks/>
          </p:cNvCxnSpPr>
          <p:nvPr/>
        </p:nvCxnSpPr>
        <p:spPr>
          <a:xfrm flipH="1" flipV="1">
            <a:off x="8458200" y="4343400"/>
            <a:ext cx="76200" cy="533400"/>
          </a:xfrm>
          <a:prstGeom prst="straightConnector1">
            <a:avLst/>
          </a:prstGeom>
          <a:ln w="5715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4C9A5BA-179C-D65A-C023-708F0C014881}"/>
              </a:ext>
            </a:extLst>
          </p:cNvPr>
          <p:cNvSpPr txBox="1"/>
          <p:nvPr/>
        </p:nvSpPr>
        <p:spPr>
          <a:xfrm>
            <a:off x="7848600" y="4876800"/>
            <a:ext cx="1962973" cy="369332"/>
          </a:xfrm>
          <a:prstGeom prst="rect">
            <a:avLst/>
          </a:prstGeom>
          <a:noFill/>
        </p:spPr>
        <p:txBody>
          <a:bodyPr wrap="none" rtlCol="0">
            <a:spAutoFit/>
          </a:bodyPr>
          <a:lstStyle/>
          <a:p>
            <a:r>
              <a:rPr lang="en-US" dirty="0"/>
              <a:t>Limit of packet size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1603" y="1398038"/>
            <a:ext cx="6352339" cy="1412368"/>
          </a:xfrm>
          <a:prstGeom prst="rect">
            <a:avLst/>
          </a:prstGeom>
        </p:spPr>
      </p:pic>
    </p:spTree>
    <p:extLst>
      <p:ext uri="{BB962C8B-B14F-4D97-AF65-F5344CB8AC3E}">
        <p14:creationId xmlns:p14="http://schemas.microsoft.com/office/powerpoint/2010/main" val="1186079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1965</TotalTime>
  <Words>2454</Words>
  <Application>Microsoft Office PowerPoint</Application>
  <PresentationFormat>Widescreen</PresentationFormat>
  <Paragraphs>331</Paragraphs>
  <Slides>63</Slides>
  <Notes>14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63</vt:i4>
      </vt:variant>
    </vt:vector>
  </HeadingPairs>
  <TitlesOfParts>
    <vt:vector size="70" baseType="lpstr">
      <vt:lpstr>Arial</vt:lpstr>
      <vt:lpstr>Calibri</vt:lpstr>
      <vt:lpstr>Calibri Light</vt:lpstr>
      <vt:lpstr>Cambria Math</vt:lpstr>
      <vt:lpstr>Wingdings</vt:lpstr>
      <vt:lpstr>Office Theme</vt:lpstr>
      <vt:lpstr>1_Office Theme</vt:lpstr>
      <vt:lpstr>Network Layer and Attacks</vt:lpstr>
      <vt:lpstr>Outline</vt:lpstr>
      <vt:lpstr>Network Layer</vt:lpstr>
      <vt:lpstr>Packet Traversal</vt:lpstr>
      <vt:lpstr>IPv4 Header</vt:lpstr>
      <vt:lpstr>IP Header</vt:lpstr>
      <vt:lpstr>TTL and How Traceroute Works</vt:lpstr>
      <vt:lpstr>Implement traceroute</vt:lpstr>
      <vt:lpstr>The Need for Fragmentation</vt:lpstr>
      <vt:lpstr>IP Header Fields for Fragmentation</vt:lpstr>
      <vt:lpstr>How IP Fragmentation Works</vt:lpstr>
      <vt:lpstr>Scapy IP Class</vt:lpstr>
      <vt:lpstr>An Example</vt:lpstr>
      <vt:lpstr>Another Example</vt:lpstr>
      <vt:lpstr>Build Fragments Manually (1)</vt:lpstr>
      <vt:lpstr>Build Fragments Manually (2)</vt:lpstr>
      <vt:lpstr>Attacks on IP Fragmentation</vt:lpstr>
      <vt:lpstr>Attack 1:  Tie Up Target's Resources</vt:lpstr>
      <vt:lpstr>Attack 2:  Create a Super-Large Packet</vt:lpstr>
      <vt:lpstr>Ping of Death Attack</vt:lpstr>
      <vt:lpstr>A Recent Ping of Death Vulnerability</vt:lpstr>
      <vt:lpstr>Attack 3:  Create Abnormal Situation</vt:lpstr>
      <vt:lpstr>Teardrop Attack</vt:lpstr>
      <vt:lpstr>Routing (Forwarding) Table</vt:lpstr>
      <vt:lpstr>Routing Rules</vt:lpstr>
      <vt:lpstr>Routing Example</vt:lpstr>
      <vt:lpstr>Routing Table</vt:lpstr>
      <vt:lpstr>Change Routing Table</vt:lpstr>
      <vt:lpstr>Change Routing Table</vt:lpstr>
      <vt:lpstr>How Are Routing Tables Configured</vt:lpstr>
      <vt:lpstr>Question</vt:lpstr>
      <vt:lpstr>Reverse Path Filtering (Spoofing Prevention)</vt:lpstr>
      <vt:lpstr>Reverse Path Filtering Experiment: Setup</vt:lpstr>
      <vt:lpstr>Reverse Path Filtering Setting in Ubuntu 20.04</vt:lpstr>
      <vt:lpstr>Problems Caused by Docker Container</vt:lpstr>
      <vt:lpstr>Problems Caused by Docker Container</vt:lpstr>
      <vt:lpstr>Demo Code</vt:lpstr>
      <vt:lpstr>Internet Control Message Protocol (ICMP)</vt:lpstr>
      <vt:lpstr>ICMP Header</vt:lpstr>
      <vt:lpstr>Scapy ICMP Class</vt:lpstr>
      <vt:lpstr>ICMP Echo Request</vt:lpstr>
      <vt:lpstr>ICMP Echo Reply</vt:lpstr>
      <vt:lpstr>Captured ICMP Echo Request and Reply</vt:lpstr>
      <vt:lpstr>Smurf Attack</vt:lpstr>
      <vt:lpstr>IP Directed Broadcast</vt:lpstr>
      <vt:lpstr>Smurf Attack</vt:lpstr>
      <vt:lpstr>ICMP Time Exceeded</vt:lpstr>
      <vt:lpstr>ICMP Time Exceeded</vt:lpstr>
      <vt:lpstr>Captured ICMP Time Exceeded Packet</vt:lpstr>
      <vt:lpstr>ICMP Destination Unreachable </vt:lpstr>
      <vt:lpstr>ICMP Redirect</vt:lpstr>
      <vt:lpstr>ICMP Redirect and Attacks</vt:lpstr>
      <vt:lpstr>ICMP Direct Header</vt:lpstr>
      <vt:lpstr>ICMP Redirect Attack Lab</vt:lpstr>
      <vt:lpstr>ICMP Redirect Experiment: Setup</vt:lpstr>
      <vt:lpstr>ICMP Redirect Experiment</vt:lpstr>
      <vt:lpstr>ICMP Redirect Attack Demo</vt:lpstr>
      <vt:lpstr>Spoofing ICMP Redirect Message</vt:lpstr>
      <vt:lpstr>MITM Attack By Spoofing ICMP Redirect</vt:lpstr>
      <vt:lpstr>Which Filter to Use</vt:lpstr>
      <vt:lpstr>Questions</vt:lpstr>
      <vt:lpstr>NAT: Network Address Translation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Layer and Attacks</dc:title>
  <dc:creator>Xiaodong Yue</dc:creator>
  <cp:lastModifiedBy>Xiaodong Yue</cp:lastModifiedBy>
  <cp:revision>262</cp:revision>
  <dcterms:created xsi:type="dcterms:W3CDTF">2020-06-08T19:00:17Z</dcterms:created>
  <dcterms:modified xsi:type="dcterms:W3CDTF">2023-02-20T16:08:46Z</dcterms:modified>
</cp:coreProperties>
</file>